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2"/>
  </p:notesMasterIdLst>
  <p:sldIdLst>
    <p:sldId id="258" r:id="rId2"/>
    <p:sldId id="259" r:id="rId3"/>
    <p:sldId id="260" r:id="rId4"/>
    <p:sldId id="279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261" r:id="rId17"/>
    <p:sldId id="272" r:id="rId18"/>
    <p:sldId id="262" r:id="rId19"/>
    <p:sldId id="268" r:id="rId20"/>
    <p:sldId id="264" r:id="rId21"/>
    <p:sldId id="271" r:id="rId22"/>
    <p:sldId id="263" r:id="rId23"/>
    <p:sldId id="273" r:id="rId24"/>
    <p:sldId id="274" r:id="rId25"/>
    <p:sldId id="275" r:id="rId26"/>
    <p:sldId id="298" r:id="rId27"/>
    <p:sldId id="299" r:id="rId28"/>
    <p:sldId id="300" r:id="rId29"/>
    <p:sldId id="265" r:id="rId30"/>
    <p:sldId id="269" r:id="rId31"/>
    <p:sldId id="266" r:id="rId32"/>
    <p:sldId id="276" r:id="rId33"/>
    <p:sldId id="277" r:id="rId34"/>
    <p:sldId id="278" r:id="rId35"/>
    <p:sldId id="281" r:id="rId36"/>
    <p:sldId id="334" r:id="rId37"/>
    <p:sldId id="290" r:id="rId38"/>
    <p:sldId id="297" r:id="rId39"/>
    <p:sldId id="285" r:id="rId40"/>
    <p:sldId id="316" r:id="rId41"/>
    <p:sldId id="321" r:id="rId42"/>
    <p:sldId id="293" r:id="rId43"/>
    <p:sldId id="292" r:id="rId44"/>
    <p:sldId id="284" r:id="rId45"/>
    <p:sldId id="311" r:id="rId46"/>
    <p:sldId id="312" r:id="rId47"/>
    <p:sldId id="313" r:id="rId48"/>
    <p:sldId id="314" r:id="rId49"/>
    <p:sldId id="283" r:id="rId50"/>
    <p:sldId id="319" r:id="rId51"/>
    <p:sldId id="280" r:id="rId52"/>
    <p:sldId id="320" r:id="rId53"/>
    <p:sldId id="282" r:id="rId54"/>
    <p:sldId id="317" r:id="rId55"/>
    <p:sldId id="289" r:id="rId56"/>
    <p:sldId id="318" r:id="rId57"/>
    <p:sldId id="294" r:id="rId58"/>
    <p:sldId id="295" r:id="rId59"/>
    <p:sldId id="270" r:id="rId60"/>
    <p:sldId id="322" r:id="rId61"/>
  </p:sldIdLst>
  <p:sldSz cx="10460038" cy="7561263"/>
  <p:notesSz cx="6731000" cy="9855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3000" kern="1200">
        <a:solidFill>
          <a:srgbClr val="E3284A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6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>
      <p:cViewPr varScale="1">
        <p:scale>
          <a:sx n="106" d="100"/>
          <a:sy n="106" d="100"/>
        </p:scale>
        <p:origin x="1512" y="176"/>
      </p:cViewPr>
      <p:guideLst>
        <p:guide orient="horz"/>
        <p:guide pos="6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01EED7AA-0C4A-C14B-80DB-AEAADBB4BE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FD790180-ED7E-3E48-B78C-937E2AF990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283DB69F-0954-5AB6-B707-E8989F74F00B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62013" y="762000"/>
            <a:ext cx="5057775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17D3BBB9-CBBF-D440-ADE1-A9C693404F2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4953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BA94316-B262-974E-AAAD-AD30A08304A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0471" name="Rectangle 7">
            <a:extLst>
              <a:ext uri="{FF2B5EF4-FFF2-40B4-BE49-F238E27FC236}">
                <a16:creationId xmlns:a16="http://schemas.microsoft.com/office/drawing/2014/main" id="{91600489-77FF-414A-A3D6-2256936585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2BADE74-167A-9443-B4D1-C7065A3E4A1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OUPowerPoint38mmMain">
            <a:extLst>
              <a:ext uri="{FF2B5EF4-FFF2-40B4-BE49-F238E27FC236}">
                <a16:creationId xmlns:a16="http://schemas.microsoft.com/office/drawing/2014/main" id="{B3A97F5F-158D-AA8C-2A23-517E846D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395288"/>
            <a:ext cx="2946400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395288" y="3619500"/>
            <a:ext cx="6923087" cy="688975"/>
          </a:xfrm>
        </p:spPr>
        <p:txBody>
          <a:bodyPr anchor="t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95288" y="5724525"/>
            <a:ext cx="8362950" cy="53657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12B0301-797B-1832-1C7B-11BFD3FE42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C23039-B686-6A30-71FA-3DCF74CB01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F1D7A-C509-8547-894C-6F6FAA31157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885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7375FF-7728-20E9-08FB-A3D7641EA2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6485CA-B17D-FB69-14DF-657AAC8F12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5AD736-E06D-884F-B2D7-F3B59A606A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81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3313" y="1763713"/>
            <a:ext cx="2352675" cy="33797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763713"/>
            <a:ext cx="6905625" cy="33797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C9039A-CB1E-D471-D7BE-B96D359F89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9851C7-5915-91BC-8EE9-787DCA4279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6E28D-9AE3-6640-B159-3CF4BC69F6F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976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06E976-C49F-91F9-3671-F84050C76D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66B2D9-2A08-895F-00D6-56F39242A7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011363-3536-164A-90C2-069750E845B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259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4859338"/>
            <a:ext cx="889158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0" y="3205163"/>
            <a:ext cx="889158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691EC2-7357-8656-678E-9BDED5E2B0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B2657B-2EF4-EDC2-0352-4BB0A59295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CA983C-0DD4-FC4D-BE5A-FB36DE95E04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2362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2733675"/>
            <a:ext cx="4629150" cy="240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6838" y="2733675"/>
            <a:ext cx="4629150" cy="240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EBA7C6-0D68-A5FB-158D-8E9B7741D8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81EE47-AAAA-8CC1-796E-3397347D06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04771-19D1-1647-A09C-C3031FADEE4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7852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8" y="303213"/>
            <a:ext cx="9415462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288" y="1692275"/>
            <a:ext cx="46228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288" y="2397125"/>
            <a:ext cx="46228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3363" y="1692275"/>
            <a:ext cx="46243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13363" y="2397125"/>
            <a:ext cx="4624387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45DFFB-8070-13DE-5478-DA13564C25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2822BE3-15B7-487C-221E-51446F114C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5F3F17-C47B-2841-818B-6CA15530778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222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9192A4-EB03-8668-5612-14EAC51360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C94F734-4780-E040-E9E4-48307ED36B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50D58-A373-A540-98F2-F7715EF7509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2866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131B480-B6B7-F6DB-9405-1BD6035BB3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7F06B5A-ADC5-7AF3-243F-469250A7E1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57D363-295D-1743-A600-C646FBA1C29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715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8" y="301625"/>
            <a:ext cx="3441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9400" y="301625"/>
            <a:ext cx="5848350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288" y="1582738"/>
            <a:ext cx="34417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538623-85ED-747C-5ABF-4F66257742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5413EE-2FE9-DB9B-301E-EBC2437BF1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203AE1-767A-DF42-BEDE-8ACF4F63517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43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463" y="5292725"/>
            <a:ext cx="62769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49463" y="676275"/>
            <a:ext cx="62769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9463" y="5918200"/>
            <a:ext cx="62769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FA8516-CD8A-38EC-E37F-C67F621DDC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972295-4C47-D0B6-89D0-56ACBC0500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7EAB1F-D03C-6E4B-9DFF-1894F781905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700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8FE8A1E-6817-CCEC-4F7D-195B0B3C1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763713"/>
            <a:ext cx="94107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9438" tIns="39718" rIns="79438" bIns="3971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823B9D5-887C-F09C-EAEE-9729C1ABA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2733675"/>
            <a:ext cx="94107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9438" tIns="39718" rIns="79438" bIns="3971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D35FAF49-6FC4-7E49-8B05-AB99B7E0A1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73463" y="6884988"/>
            <a:ext cx="3313112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9438" tIns="39718" rIns="79438" bIns="3971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solidFill>
                  <a:schemeClr val="tx1"/>
                </a:solidFill>
                <a:latin typeface="Arial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518FB8EE-F1DB-1743-B6DE-CB37BBDA2A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94588" y="6884988"/>
            <a:ext cx="2443162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9438" tIns="39718" rIns="79438" bIns="39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tx1"/>
                </a:solidFill>
              </a:defRPr>
            </a:lvl1pPr>
          </a:lstStyle>
          <a:p>
            <a:fld id="{61BE37AC-7E7A-3E40-934D-01F16DC4E3BC}" type="slidenum">
              <a:rPr lang="en-GB" altLang="en-US"/>
              <a:pPr/>
              <a:t>‹#›</a:t>
            </a:fld>
            <a:endParaRPr lang="en-GB" altLang="en-US"/>
          </a:p>
        </p:txBody>
      </p:sp>
      <p:pic>
        <p:nvPicPr>
          <p:cNvPr id="1030" name="Picture 11" descr="OUPowerPoint18mmShield">
            <a:extLst>
              <a:ext uri="{FF2B5EF4-FFF2-40B4-BE49-F238E27FC236}">
                <a16:creationId xmlns:a16="http://schemas.microsoft.com/office/drawing/2014/main" id="{057DB679-E62A-396A-0FB4-2565822A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163" y="395288"/>
            <a:ext cx="7445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796925" rtl="0" eaLnBrk="0" fontAlgn="base" hangingPunct="0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defTabSz="796925" rtl="0" eaLnBrk="0" fontAlgn="base" hangingPunct="0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  <a:ea typeface="ＭＳ Ｐゴシック" pitchFamily="-105" charset="-128"/>
          <a:cs typeface="ＭＳ Ｐゴシック" pitchFamily="-105" charset="-128"/>
        </a:defRPr>
      </a:lvl2pPr>
      <a:lvl3pPr algn="l" defTabSz="796925" rtl="0" eaLnBrk="0" fontAlgn="base" hangingPunct="0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  <a:ea typeface="ＭＳ Ｐゴシック" pitchFamily="-105" charset="-128"/>
          <a:cs typeface="ＭＳ Ｐゴシック" pitchFamily="-105" charset="-128"/>
        </a:defRPr>
      </a:lvl3pPr>
      <a:lvl4pPr algn="l" defTabSz="796925" rtl="0" eaLnBrk="0" fontAlgn="base" hangingPunct="0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  <a:ea typeface="ＭＳ Ｐゴシック" pitchFamily="-105" charset="-128"/>
          <a:cs typeface="ＭＳ Ｐゴシック" pitchFamily="-105" charset="-128"/>
        </a:defRPr>
      </a:lvl4pPr>
      <a:lvl5pPr algn="l" defTabSz="796925" rtl="0" eaLnBrk="0" fontAlgn="base" hangingPunct="0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  <a:ea typeface="ＭＳ Ｐゴシック" pitchFamily="-105" charset="-128"/>
          <a:cs typeface="ＭＳ Ｐゴシック" pitchFamily="-105" charset="-128"/>
        </a:defRPr>
      </a:lvl5pPr>
      <a:lvl6pPr marL="457200" algn="l" defTabSz="796925" rtl="0" fontAlgn="base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</a:defRPr>
      </a:lvl6pPr>
      <a:lvl7pPr marL="914400" algn="l" defTabSz="796925" rtl="0" fontAlgn="base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</a:defRPr>
      </a:lvl7pPr>
      <a:lvl8pPr marL="1371600" algn="l" defTabSz="796925" rtl="0" fontAlgn="base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</a:defRPr>
      </a:lvl8pPr>
      <a:lvl9pPr marL="1828800" algn="l" defTabSz="796925" rtl="0" fontAlgn="base">
        <a:spcBef>
          <a:spcPct val="0"/>
        </a:spcBef>
        <a:spcAft>
          <a:spcPct val="0"/>
        </a:spcAft>
        <a:defRPr sz="4800">
          <a:solidFill>
            <a:srgbClr val="9FAA00"/>
          </a:solidFill>
          <a:latin typeface="Arial" charset="0"/>
        </a:defRPr>
      </a:lvl9pPr>
    </p:titleStyle>
    <p:bodyStyle>
      <a:lvl1pPr marL="298450" indent="-298450" algn="l" defTabSz="796925" rtl="0" eaLnBrk="0" fontAlgn="base" hangingPunct="0">
        <a:spcBef>
          <a:spcPct val="20000"/>
        </a:spcBef>
        <a:spcAft>
          <a:spcPct val="0"/>
        </a:spcAft>
        <a:buClr>
          <a:srgbClr val="9FAA00"/>
        </a:buClr>
        <a:buChar char="•"/>
        <a:defRPr sz="28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47700" indent="-249238" algn="l" defTabSz="796925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993775" indent="-196850" algn="l" defTabSz="796925" rtl="0" eaLnBrk="0" fontAlgn="base" hangingPunct="0">
        <a:spcBef>
          <a:spcPct val="20000"/>
        </a:spcBef>
        <a:spcAft>
          <a:spcPct val="0"/>
        </a:spcAft>
        <a:buClr>
          <a:srgbClr val="9FAA00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3pPr>
      <a:lvl4pPr marL="1392238" indent="-198438" algn="l" defTabSz="796925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4pPr>
      <a:lvl5pPr marL="1787525" indent="-198438" algn="l" defTabSz="796925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244725" indent="-198438" algn="l" defTabSz="796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701925" indent="-198438" algn="l" defTabSz="796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159125" indent="-198438" algn="l" defTabSz="796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616325" indent="-198438" algn="l" defTabSz="796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64DACB42-BDDC-0803-F811-8D6B33BA5C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3619500"/>
            <a:ext cx="6923087" cy="1298575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Statistics in astronomy and physics</a:t>
            </a:r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76F75F1E-9FE4-2A00-E0CF-31E0A2FABD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5410200"/>
            <a:ext cx="9434512" cy="14224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Stephen Serjeant, Department of Physical Sciences</a:t>
            </a:r>
          </a:p>
          <a:p>
            <a:pPr eaLnBrk="1" hangingPunct="1"/>
            <a:r>
              <a:rPr lang="en-GB" altLang="en-US" sz="2600">
                <a:solidFill>
                  <a:schemeClr val="tx1"/>
                </a:solidFill>
                <a:ea typeface="ＭＳ Ｐゴシック" panose="020B0600070205080204" pitchFamily="34" charset="-128"/>
              </a:rPr>
              <a:t>These slides and some associated IDL code are available at https://github.com/stephenserjeant/statistics_lecture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1AAEC3E-942E-8BD8-4C34-5B241E8F0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9C4720FF-5D25-046B-5550-FE913B66C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9410700" cy="933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Marrying cats and ducks! Magnitudes from duck, phases from cat. 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891C6EE-5E47-0C32-2725-FDED7793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39131FF6-D1AE-6EB9-7B7E-150E7698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8B1BEE37-6CAE-805E-62DD-5AC6A83E2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1A4A4E93-EDE1-B1EA-F05B-D567926C2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6316D614-9542-1A02-7215-6CECB53D8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334000"/>
            <a:ext cx="9410700" cy="15398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Marrying ducks and cats! Magnitudes from cat, phases from duck. This demonstrates the sorts of information in the Fourier amplitudes and phases. A Gaussian random field (e.g. primordial perturbations after Inflation) has random phases.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01DBE758-AEBA-AED8-4444-EB3F274D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CE8F98F7-B58D-BB50-8656-9410FA60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6">
            <a:extLst>
              <a:ext uri="{FF2B5EF4-FFF2-40B4-BE49-F238E27FC236}">
                <a16:creationId xmlns:a16="http://schemas.microsoft.com/office/drawing/2014/main" id="{CCD0B0A2-C70C-1288-7DB5-1E44B0C8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dirty="0"/>
              <a:t>Images taken from </a:t>
            </a:r>
            <a:r>
              <a:rPr lang="en-GB" altLang="en-US" sz="1600" dirty="0" err="1"/>
              <a:t>www.ysbl.york.ac.uk</a:t>
            </a:r>
            <a:r>
              <a:rPr lang="en-GB" altLang="en-US" sz="1600" dirty="0"/>
              <a:t>/~</a:t>
            </a:r>
            <a:r>
              <a:rPr lang="en-GB" altLang="en-US" sz="1600" dirty="0" err="1"/>
              <a:t>cowtan</a:t>
            </a:r>
            <a:r>
              <a:rPr lang="en-GB" altLang="en-US" sz="1600" dirty="0"/>
              <a:t>/</a:t>
            </a:r>
            <a:r>
              <a:rPr lang="en-GB" altLang="en-US" sz="1600" dirty="0" err="1"/>
              <a:t>fourier</a:t>
            </a:r>
            <a:r>
              <a:rPr lang="en-GB" altLang="en-US" sz="1600" dirty="0"/>
              <a:t>/</a:t>
            </a:r>
            <a:r>
              <a:rPr lang="en-GB" altLang="en-US" sz="1600" dirty="0" err="1"/>
              <a:t>fourier.html</a:t>
            </a:r>
            <a:endParaRPr lang="en-GB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C31DADAD-09ED-6F4E-CEA8-2919E4B5E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2C27817A-64CE-1668-A148-5057EC89BB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543550"/>
            <a:ext cx="9410700" cy="1360488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Suppose we have a Fourier transform of a cat but only have the amplitudes, but don’</a:t>
            </a:r>
            <a:r>
              <a:rPr lang="en-GB" altLang="ja-JP">
                <a:ea typeface="ＭＳ Ｐゴシック" panose="020B0600070205080204" pitchFamily="34" charset="-128"/>
              </a:rPr>
              <a:t>t have the image to the left. How can we reconstruct the image to the left?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B1ED8833-0230-E8DB-FBE8-A8005377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>
            <a:extLst>
              <a:ext uri="{FF2B5EF4-FFF2-40B4-BE49-F238E27FC236}">
                <a16:creationId xmlns:a16="http://schemas.microsoft.com/office/drawing/2014/main" id="{9310D5A5-DFD3-9C4F-8C67-77BCE312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6">
            <a:extLst>
              <a:ext uri="{FF2B5EF4-FFF2-40B4-BE49-F238E27FC236}">
                <a16:creationId xmlns:a16="http://schemas.microsoft.com/office/drawing/2014/main" id="{C67D32F0-6C76-38BB-3DFF-134B3DE2F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C5AB9B64-FE98-614A-7647-C67F5503E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F8685418-2E11-DCD0-9F5B-2E465ACD1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543550"/>
            <a:ext cx="9410700" cy="1360488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We could start with a model cat, for which we can calculate the Fourier transform. Unfortunately for us, we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ve chosen a Manx cat...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26627" name="Picture 4">
            <a:extLst>
              <a:ext uri="{FF2B5EF4-FFF2-40B4-BE49-F238E27FC236}">
                <a16:creationId xmlns:a16="http://schemas.microsoft.com/office/drawing/2014/main" id="{D1DCBE23-632D-2615-ED15-B7496B89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>
            <a:extLst>
              <a:ext uri="{FF2B5EF4-FFF2-40B4-BE49-F238E27FC236}">
                <a16:creationId xmlns:a16="http://schemas.microsoft.com/office/drawing/2014/main" id="{8B4A2F82-2BBA-BF69-DA1F-F1D19198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6">
            <a:extLst>
              <a:ext uri="{FF2B5EF4-FFF2-40B4-BE49-F238E27FC236}">
                <a16:creationId xmlns:a16="http://schemas.microsoft.com/office/drawing/2014/main" id="{65EA55C3-5D77-38BB-364C-B1D691E78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F85ADFB4-44F4-40E0-46CE-C5E1C64F3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D1A1C32B-7CD7-1879-66FB-43E97E554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241925"/>
            <a:ext cx="9677400" cy="15398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So, try the </a:t>
            </a:r>
            <a:r>
              <a:rPr lang="en-GB" altLang="en-US" sz="2400" i="1">
                <a:ea typeface="ＭＳ Ｐゴシック" panose="020B0600070205080204" pitchFamily="34" charset="-128"/>
              </a:rPr>
              <a:t>model</a:t>
            </a:r>
            <a:r>
              <a:rPr lang="en-GB" altLang="en-US" sz="2400">
                <a:ea typeface="ＭＳ Ｐゴシック" panose="020B0600070205080204" pitchFamily="34" charset="-128"/>
              </a:rPr>
              <a:t> phases plus the </a:t>
            </a:r>
            <a:r>
              <a:rPr lang="en-GB" altLang="en-US" sz="2400" i="1">
                <a:ea typeface="ＭＳ Ｐゴシック" panose="020B0600070205080204" pitchFamily="34" charset="-128"/>
              </a:rPr>
              <a:t>observed</a:t>
            </a:r>
            <a:r>
              <a:rPr lang="en-GB" altLang="en-US" sz="2400">
                <a:ea typeface="ＭＳ Ｐゴシック" panose="020B0600070205080204" pitchFamily="34" charset="-128"/>
              </a:rPr>
              <a:t> amplitudes to get a reconstructed image. Behold the tail! This is despite most structural information being in the phases, so the phases must be nearly right. But it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s at ~1/2 the correct weight. Also there is noise in the image.</a:t>
            </a:r>
            <a:r>
              <a:rPr lang="en-GB" altLang="ja-JP">
                <a:ea typeface="ＭＳ Ｐゴシック" panose="020B0600070205080204" pitchFamily="34" charset="-128"/>
              </a:rPr>
              <a:t>  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74038F65-F1BB-43C8-B572-0F1E5E0D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>
            <a:extLst>
              <a:ext uri="{FF2B5EF4-FFF2-40B4-BE49-F238E27FC236}">
                <a16:creationId xmlns:a16="http://schemas.microsoft.com/office/drawing/2014/main" id="{C3D679EA-B335-96F4-6566-B0372DF4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6">
            <a:extLst>
              <a:ext uri="{FF2B5EF4-FFF2-40B4-BE49-F238E27FC236}">
                <a16:creationId xmlns:a16="http://schemas.microsoft.com/office/drawing/2014/main" id="{ACC83B72-FBEB-F5EC-9192-480A7DDE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8D97102B-133D-5A67-045F-1F5B730B7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9858701E-3681-2A6B-06EF-9A6015E2E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257800"/>
            <a:ext cx="9410700" cy="1905000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Next tweak the model. Factor of 1/2 occurs because we are making the right correction parallel to the estimated phase, but none perpendicular to the phase. So modify amplitudes (X-ray crystallography technique): |F</a:t>
            </a:r>
            <a:r>
              <a:rPr lang="en-GB" altLang="en-US" sz="2400" baseline="-25000">
                <a:ea typeface="ＭＳ Ｐゴシック" panose="020B0600070205080204" pitchFamily="34" charset="-128"/>
              </a:rPr>
              <a:t>obs</a:t>
            </a:r>
            <a:r>
              <a:rPr lang="en-GB" altLang="en-US" sz="2400">
                <a:ea typeface="ＭＳ Ｐゴシック" panose="020B0600070205080204" pitchFamily="34" charset="-128"/>
              </a:rPr>
              <a:t>|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2|F</a:t>
            </a:r>
            <a:r>
              <a:rPr lang="en-GB" altLang="en-US" sz="2400" baseline="-25000">
                <a:ea typeface="ＭＳ Ｐゴシック" panose="020B0600070205080204" pitchFamily="34" charset="-128"/>
                <a:sym typeface="Symbol" pitchFamily="2" charset="2"/>
              </a:rPr>
              <a:t>obs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|-|F</a:t>
            </a:r>
            <a:r>
              <a:rPr lang="en-GB" altLang="en-US" sz="2400" baseline="-25000">
                <a:ea typeface="ＭＳ Ｐゴシック" panose="020B0600070205080204" pitchFamily="34" charset="-128"/>
                <a:sym typeface="Symbol" pitchFamily="2" charset="2"/>
              </a:rPr>
              <a:t>model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|</a:t>
            </a:r>
            <a:r>
              <a:rPr lang="en-GB" altLang="en-US" sz="2400">
                <a:ea typeface="ＭＳ Ｐゴシック" panose="020B0600070205080204" pitchFamily="34" charset="-128"/>
              </a:rPr>
              <a:t>. Tail comes at full weight, but noise doubled.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998CED8C-938A-4198-5763-65BF2A7D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5">
            <a:extLst>
              <a:ext uri="{FF2B5EF4-FFF2-40B4-BE49-F238E27FC236}">
                <a16:creationId xmlns:a16="http://schemas.microsoft.com/office/drawing/2014/main" id="{F4B46836-A7BC-E362-2AE5-ACD18D6C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6">
            <a:extLst>
              <a:ext uri="{FF2B5EF4-FFF2-40B4-BE49-F238E27FC236}">
                <a16:creationId xmlns:a16="http://schemas.microsoft.com/office/drawing/2014/main" id="{8E4EF687-2E0E-0835-322F-6D9D1F7A7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7162800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B9C2B8BC-9F3F-4247-1C09-290DA7BA1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is kurtosis anyway? 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0126C31-6680-940C-2A79-B5625CAAA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9677400" cy="5557838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Mean, variance, skewness, kurtosis etc. are related to the Fourier transform of the probability density function. For a PDF with a zero mean,</a:t>
            </a:r>
            <a:r>
              <a:rPr lang="en-GB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This expression for </a:t>
            </a:r>
            <a:r>
              <a:rPr lang="en-GB" altLang="en-US" sz="2400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GB" altLang="en-US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is the familiar one for the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th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moment. The first four moments are called mean, variance, skewness, kurtosis. </a:t>
            </a:r>
          </a:p>
        </p:txBody>
      </p:sp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925A747C-4809-1542-5614-7FAC6BD386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" y="2971800"/>
          <a:ext cx="9440863" cy="345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62500" imgH="1739900" progId="Equation.3">
                  <p:embed/>
                </p:oleObj>
              </mc:Choice>
              <mc:Fallback>
                <p:oleObj name="Equation" r:id="rId2" imgW="4762500" imgH="1739900" progId="Equation.3">
                  <p:embed/>
                  <p:pic>
                    <p:nvPicPr>
                      <p:cNvPr id="29698" name="Object 2">
                        <a:extLst>
                          <a:ext uri="{FF2B5EF4-FFF2-40B4-BE49-F238E27FC236}">
                            <a16:creationId xmlns:a16="http://schemas.microsoft.com/office/drawing/2014/main" id="{925A747C-4809-1542-5614-7FAC6BD38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2971800"/>
                        <a:ext cx="9440863" cy="345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B15CE3A-E564-A12D-B425-93E09C144688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997325"/>
            <a:ext cx="3744913" cy="2159000"/>
            <a:chOff x="2133675" y="3996655"/>
            <a:chExt cx="3744416" cy="2160240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2E80B48-B117-1A40-8623-BA07C3E58BE1}"/>
                </a:ext>
              </a:extLst>
            </p:cNvPr>
            <p:cNvSpPr/>
            <p:nvPr/>
          </p:nvSpPr>
          <p:spPr bwMode="auto">
            <a:xfrm>
              <a:off x="2133675" y="3996655"/>
              <a:ext cx="1007929" cy="935575"/>
            </a:xfrm>
            <a:prstGeom prst="donut">
              <a:avLst>
                <a:gd name="adj" fmla="val 8684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520825" eaLnBrk="1" hangingPunct="1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B32D7A8F-C10D-BD49-949A-21CA0C99E40B}"/>
                </a:ext>
              </a:extLst>
            </p:cNvPr>
            <p:cNvSpPr/>
            <p:nvPr/>
          </p:nvSpPr>
          <p:spPr bwMode="auto">
            <a:xfrm>
              <a:off x="2854304" y="4932230"/>
              <a:ext cx="3023787" cy="1224665"/>
            </a:xfrm>
            <a:prstGeom prst="donut">
              <a:avLst>
                <a:gd name="adj" fmla="val 8684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520825" eaLnBrk="1" hangingPunct="1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567BDFA-E305-5C90-1881-6C1AC2BA9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is kurtosis anyway? </a:t>
            </a:r>
          </a:p>
        </p:txBody>
      </p:sp>
      <p:sp>
        <p:nvSpPr>
          <p:cNvPr id="30722" name="Rectangle 8">
            <a:extLst>
              <a:ext uri="{FF2B5EF4-FFF2-40B4-BE49-F238E27FC236}">
                <a16:creationId xmlns:a16="http://schemas.microsoft.com/office/drawing/2014/main" id="{C10E89DC-9C34-AB1A-7EC5-18F601683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308225"/>
            <a:ext cx="9410700" cy="41687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This treatment can be generalised to the non-zero mean case. </a:t>
            </a:r>
            <a:endParaRPr lang="en-GB" altLang="en-US" sz="240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Result:                             or for non-zero mean, </a:t>
            </a:r>
          </a:p>
          <a:p>
            <a:pPr eaLnBrk="1" hangingPunct="1">
              <a:buFontTx/>
              <a:buNone/>
            </a:pPr>
            <a:endParaRPr lang="en-GB" altLang="en-US" sz="240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Together, all the moments contain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all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the information on the PDF</a:t>
            </a:r>
            <a:r>
              <a:rPr lang="ja-JP" altLang="en-GB" sz="2400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  <a:sym typeface="Symbol" pitchFamily="2" charset="2"/>
              </a:rPr>
              <a:t>s shape. </a:t>
            </a:r>
            <a:r>
              <a:rPr lang="en-GB" altLang="ja-JP" sz="1800" i="1">
                <a:ea typeface="ＭＳ Ｐゴシック" panose="020B0600070205080204" pitchFamily="34" charset="-128"/>
                <a:sym typeface="Symbol" pitchFamily="2" charset="2"/>
              </a:rPr>
              <a:t>(Why?)</a:t>
            </a:r>
            <a:r>
              <a:rPr lang="en-GB" altLang="ja-JP" sz="24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endParaRPr lang="en-GB" altLang="ja-JP" sz="2400" i="1">
              <a:latin typeface="Times New Roman" panose="02020603050405020304" pitchFamily="18" charset="0"/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400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</a:t>
            </a:r>
            <a:r>
              <a:rPr lang="en-GB" altLang="en-US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x</a:t>
            </a:r>
            <a:r>
              <a:rPr lang="en-GB" altLang="en-US" sz="2400">
                <a:ea typeface="ＭＳ Ｐゴシック" panose="020B0600070205080204" pitchFamily="34" charset="-128"/>
              </a:rPr>
              <a:t> is known as the characteristic function. Some texts use the  </a:t>
            </a:r>
            <a:r>
              <a:rPr lang="en-GB" altLang="en-US" sz="2400" i="1">
                <a:ea typeface="ＭＳ Ｐゴシック" panose="020B0600070205080204" pitchFamily="34" charset="-128"/>
              </a:rPr>
              <a:t>moment generating function</a:t>
            </a:r>
            <a:r>
              <a:rPr lang="en-GB" altLang="en-US" sz="2400">
                <a:ea typeface="ＭＳ Ｐゴシック" panose="020B0600070205080204" pitchFamily="34" charset="-128"/>
              </a:rPr>
              <a:t>, but I felt it makes the link to Fourier transform less obvious. It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s defined as:</a:t>
            </a:r>
          </a:p>
          <a:p>
            <a:pPr eaLnBrk="1" hangingPunct="1">
              <a:buFontTx/>
              <a:buNone/>
            </a:pPr>
            <a:r>
              <a:rPr lang="en-GB" altLang="en-US" sz="240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buFontTx/>
              <a:buNone/>
            </a:pPr>
            <a:r>
              <a:rPr lang="en-GB" altLang="en-US" sz="2400">
                <a:ea typeface="ＭＳ Ｐゴシック" panose="020B0600070205080204" pitchFamily="34" charset="-128"/>
              </a:rPr>
              <a:t>							   </a:t>
            </a:r>
            <a:r>
              <a:rPr lang="en-GB" altLang="en-US" sz="1800" i="1">
                <a:ea typeface="ＭＳ Ｐゴシック" panose="020B0600070205080204" pitchFamily="34" charset="-128"/>
              </a:rPr>
              <a:t>(How are moments generated from it?)</a:t>
            </a:r>
          </a:p>
        </p:txBody>
      </p:sp>
      <p:graphicFrame>
        <p:nvGraphicFramePr>
          <p:cNvPr id="30723" name="Object 2">
            <a:extLst>
              <a:ext uri="{FF2B5EF4-FFF2-40B4-BE49-F238E27FC236}">
                <a16:creationId xmlns:a16="http://schemas.microsoft.com/office/drawing/2014/main" id="{40D82D10-F792-2C7F-8505-2EF64A686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562225"/>
          <a:ext cx="21336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2200" imgH="482600" progId="Equation.3">
                  <p:embed/>
                </p:oleObj>
              </mc:Choice>
              <mc:Fallback>
                <p:oleObj name="Equation" r:id="rId2" imgW="1092200" imgH="482600" progId="Equation.3">
                  <p:embed/>
                  <p:pic>
                    <p:nvPicPr>
                      <p:cNvPr id="30723" name="Object 2">
                        <a:extLst>
                          <a:ext uri="{FF2B5EF4-FFF2-40B4-BE49-F238E27FC236}">
                            <a16:creationId xmlns:a16="http://schemas.microsoft.com/office/drawing/2014/main" id="{40D82D10-F792-2C7F-8505-2EF64A686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62225"/>
                        <a:ext cx="21336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3">
            <a:extLst>
              <a:ext uri="{FF2B5EF4-FFF2-40B4-BE49-F238E27FC236}">
                <a16:creationId xmlns:a16="http://schemas.microsoft.com/office/drawing/2014/main" id="{158B25C0-353F-568D-B42C-8FB93FEB1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2562225"/>
          <a:ext cx="27035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482600" progId="Equation.3">
                  <p:embed/>
                </p:oleObj>
              </mc:Choice>
              <mc:Fallback>
                <p:oleObj name="Equation" r:id="rId4" imgW="1384300" imgH="482600" progId="Equation.3">
                  <p:embed/>
                  <p:pic>
                    <p:nvPicPr>
                      <p:cNvPr id="30724" name="Object 3">
                        <a:extLst>
                          <a:ext uri="{FF2B5EF4-FFF2-40B4-BE49-F238E27FC236}">
                            <a16:creationId xmlns:a16="http://schemas.microsoft.com/office/drawing/2014/main" id="{158B25C0-353F-568D-B42C-8FB93FEB17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562225"/>
                        <a:ext cx="27035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4">
            <a:extLst>
              <a:ext uri="{FF2B5EF4-FFF2-40B4-BE49-F238E27FC236}">
                <a16:creationId xmlns:a16="http://schemas.microsoft.com/office/drawing/2014/main" id="{49F00684-D6BA-2BE3-9C6F-8EB3B087B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715000"/>
          <a:ext cx="41910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900" imgH="482600" progId="Equation.3">
                  <p:embed/>
                </p:oleObj>
              </mc:Choice>
              <mc:Fallback>
                <p:oleObj name="Equation" r:id="rId6" imgW="1866900" imgH="482600" progId="Equation.3">
                  <p:embed/>
                  <p:pic>
                    <p:nvPicPr>
                      <p:cNvPr id="30725" name="Object 4">
                        <a:extLst>
                          <a:ext uri="{FF2B5EF4-FFF2-40B4-BE49-F238E27FC236}">
                            <a16:creationId xmlns:a16="http://schemas.microsoft.com/office/drawing/2014/main" id="{49F00684-D6BA-2BE3-9C6F-8EB3B087B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715000"/>
                        <a:ext cx="419100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93577999-E80E-C518-58F2-7A738C0B4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1E9D3575-7C46-BDD6-9231-EB19CE80D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1327150"/>
            <a:ext cx="8901112" cy="882650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Is my data set consistent with my model?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Are my two data sets consistent?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31747" name="Picture 10" descr="snap.gif 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D29FAFF-A0C5-ADCC-EF08-4A71B04E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23083" r="14848" b="11012"/>
          <a:stretch>
            <a:fillRect/>
          </a:stretch>
        </p:blipFill>
        <p:spPr bwMode="auto">
          <a:xfrm>
            <a:off x="2362200" y="2516188"/>
            <a:ext cx="6096000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11">
            <a:extLst>
              <a:ext uri="{FF2B5EF4-FFF2-40B4-BE49-F238E27FC236}">
                <a16:creationId xmlns:a16="http://schemas.microsoft.com/office/drawing/2014/main" id="{B2EC592A-FB36-56E7-ADAF-12FA207E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0866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400"/>
              <a:t>fig. from arXiv:0712.3613</a:t>
            </a:r>
            <a:endParaRPr lang="en-GB" altLang="en-US" sz="2600">
              <a:solidFill>
                <a:srgbClr val="E3284A"/>
              </a:solidFill>
            </a:endParaRPr>
          </a:p>
        </p:txBody>
      </p:sp>
      <p:sp>
        <p:nvSpPr>
          <p:cNvPr id="31749" name="Rectangle 12">
            <a:extLst>
              <a:ext uri="{FF2B5EF4-FFF2-40B4-BE49-F238E27FC236}">
                <a16:creationId xmlns:a16="http://schemas.microsoft.com/office/drawing/2014/main" id="{0E2CBE1A-8278-E36C-EA2C-067341644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76600"/>
            <a:ext cx="1600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3000">
              <a:solidFill>
                <a:srgbClr val="E3284A"/>
              </a:solidFill>
            </a:endParaRPr>
          </a:p>
        </p:txBody>
      </p:sp>
      <p:sp>
        <p:nvSpPr>
          <p:cNvPr id="31750" name="Rectangle 13">
            <a:extLst>
              <a:ext uri="{FF2B5EF4-FFF2-40B4-BE49-F238E27FC236}">
                <a16:creationId xmlns:a16="http://schemas.microsoft.com/office/drawing/2014/main" id="{36BC0480-8676-CA98-5C05-B58282C8DC0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25425" y="4564063"/>
            <a:ext cx="369411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200"/>
              <a:t>number (hatched histogram)</a:t>
            </a:r>
          </a:p>
        </p:txBody>
      </p:sp>
      <p:sp>
        <p:nvSpPr>
          <p:cNvPr id="31751" name="Rectangle 14">
            <a:extLst>
              <a:ext uri="{FF2B5EF4-FFF2-40B4-BE49-F238E27FC236}">
                <a16:creationId xmlns:a16="http://schemas.microsoft.com/office/drawing/2014/main" id="{D603E584-47DA-4408-C268-5EF4814CE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92900" y="4651375"/>
            <a:ext cx="40973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200"/>
              <a:t>number (un-hatched histogram)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65404ADA-5B10-00E3-D438-65EFF1553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7D55AD34-993E-CE86-A78C-550EED9DC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33938" cy="5816600"/>
          </a:xfrm>
        </p:spPr>
        <p:txBody>
          <a:bodyPr/>
          <a:lstStyle/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Comparing the means just compares the first moments; KS uses more information</a:t>
            </a: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KS test compares </a:t>
            </a:r>
            <a:r>
              <a:rPr lang="en-GB" altLang="en-US" sz="2000" i="1">
                <a:ea typeface="ＭＳ Ｐゴシック" panose="020B0600070205080204" pitchFamily="34" charset="-128"/>
              </a:rPr>
              <a:t>cumulative </a:t>
            </a:r>
            <a:r>
              <a:rPr lang="en-GB" altLang="en-US" sz="2000">
                <a:ea typeface="ＭＳ Ｐゴシック" panose="020B0600070205080204" pitchFamily="34" charset="-128"/>
              </a:rPr>
              <a:t>distributions of data and model, or those of two data sets. </a:t>
            </a: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Astonishingly the KS test is </a:t>
            </a:r>
            <a:r>
              <a:rPr lang="en-GB" altLang="en-US" sz="2000" i="1">
                <a:ea typeface="ＭＳ Ｐゴシック" panose="020B0600070205080204" pitchFamily="34" charset="-128"/>
              </a:rPr>
              <a:t>asymptotically distribution-free</a:t>
            </a:r>
            <a:r>
              <a:rPr lang="en-GB" altLang="en-US" sz="2000">
                <a:ea typeface="ＭＳ Ｐゴシック" panose="020B0600070205080204" pitchFamily="34" charset="-128"/>
              </a:rPr>
              <a:t>, meaning that for big enough data sets, the result doesn</a:t>
            </a:r>
            <a:r>
              <a:rPr lang="ja-JP" altLang="en-GB" sz="2000">
                <a:ea typeface="ＭＳ Ｐゴシック" panose="020B0600070205080204" pitchFamily="34" charset="-128"/>
              </a:rPr>
              <a:t>’</a:t>
            </a:r>
            <a:r>
              <a:rPr lang="en-GB" altLang="ja-JP" sz="2000">
                <a:ea typeface="ＭＳ Ｐゴシック" panose="020B0600070205080204" pitchFamily="34" charset="-128"/>
              </a:rPr>
              <a:t>t depend on the shape of the underlying distribution.</a:t>
            </a:r>
            <a:r>
              <a:rPr lang="en-GB" altLang="ja-JP" sz="2400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IDL: ksone.pro (data vs. model) &amp; kstwo.pro (data1 vs. data2)</a:t>
            </a:r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Matlab: kstest &amp; ranksum</a:t>
            </a: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Python: scipy.stats.ks_2samp &amp; scipy.stats.kstest</a:t>
            </a:r>
          </a:p>
          <a:p>
            <a:pPr eaLnBrk="1" hangingPunct="1"/>
            <a:r>
              <a:rPr lang="en-GB" altLang="en-US" sz="2000">
                <a:ea typeface="ＭＳ Ｐゴシック" panose="020B0600070205080204" pitchFamily="34" charset="-128"/>
              </a:rPr>
              <a:t>See also </a:t>
            </a:r>
            <a:r>
              <a:rPr lang="en-GB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Anderson-Darling test</a:t>
            </a:r>
            <a:endParaRPr lang="en-GB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04D48844-91A5-F3EC-37F5-E5B951E7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4826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5">
            <a:extLst>
              <a:ext uri="{FF2B5EF4-FFF2-40B4-BE49-F238E27FC236}">
                <a16:creationId xmlns:a16="http://schemas.microsoft.com/office/drawing/2014/main" id="{38B56A63-60D8-6C3A-1B47-43B4CAE4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635625"/>
            <a:ext cx="48006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2600">
                <a:solidFill>
                  <a:srgbClr val="E3284A"/>
                </a:solidFill>
              </a:rPr>
              <a:t>Calculate maximum distance D</a:t>
            </a:r>
            <a:r>
              <a:rPr lang="en-GB" altLang="en-US" sz="2600" baseline="-25000">
                <a:solidFill>
                  <a:srgbClr val="E3284A"/>
                </a:solidFill>
              </a:rPr>
              <a:t>max</a:t>
            </a:r>
            <a:r>
              <a:rPr lang="en-GB" altLang="en-US" sz="2600">
                <a:solidFill>
                  <a:srgbClr val="E3284A"/>
                </a:solidFill>
              </a:rPr>
              <a:t> between data and model cumulative histograms.  Pr(D</a:t>
            </a:r>
            <a:r>
              <a:rPr lang="en-GB" altLang="en-US" sz="2600" baseline="-25000">
                <a:solidFill>
                  <a:srgbClr val="E3284A"/>
                </a:solidFill>
              </a:rPr>
              <a:t>max</a:t>
            </a:r>
            <a:r>
              <a:rPr lang="en-GB" altLang="en-US" sz="2600">
                <a:solidFill>
                  <a:srgbClr val="E3284A"/>
                </a:solidFill>
              </a:rPr>
              <a:t>, n) is a known function.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32773" name="Line 6">
            <a:extLst>
              <a:ext uri="{FF2B5EF4-FFF2-40B4-BE49-F238E27FC236}">
                <a16:creationId xmlns:a16="http://schemas.microsoft.com/office/drawing/2014/main" id="{BECC58CA-6443-0819-C75B-70A19D59B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362200"/>
            <a:ext cx="0" cy="2286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2774" name="Line 7">
            <a:extLst>
              <a:ext uri="{FF2B5EF4-FFF2-40B4-BE49-F238E27FC236}">
                <a16:creationId xmlns:a16="http://schemas.microsoft.com/office/drawing/2014/main" id="{B053C33B-D140-FF31-2271-38A7B8CD7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2667000"/>
            <a:ext cx="457200" cy="30480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2775" name="Text Box 8">
            <a:extLst>
              <a:ext uri="{FF2B5EF4-FFF2-40B4-BE49-F238E27FC236}">
                <a16:creationId xmlns:a16="http://schemas.microsoft.com/office/drawing/2014/main" id="{3A811D6D-A1E5-B14B-2C64-6EB08D6CB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1816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400"/>
              <a:t>fig. from www.itl.nist.gov</a:t>
            </a:r>
            <a:endParaRPr lang="en-GB" altLang="en-US" sz="3000">
              <a:solidFill>
                <a:srgbClr val="E3284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2CAE280-646F-29E7-89C3-F938F42AA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75088FAF-E34F-8E21-1288-127E182F3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00200"/>
            <a:ext cx="9410700" cy="51641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>
                <a:ea typeface="ＭＳ Ｐゴシック" panose="020B0600070205080204" pitchFamily="34" charset="-128"/>
              </a:rPr>
              <a:t>The aim is to equip you with some handy statistical tools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panose="020B0600070205080204" pitchFamily="34" charset="-128"/>
              </a:rPr>
              <a:t>that you may not have met in your undergraduate studies.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panose="020B0600070205080204" pitchFamily="34" charset="-128"/>
              </a:rPr>
              <a:t>Some of this is stuff I wish I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d known as a PhD student. 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Introduction and some basic stuff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tests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 - finding blobs in images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techniques, e.g. wavelets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Sampling theory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Deconvolution techniques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AAA94658-8674-3E76-A871-EBB8ECD9B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3794" name="Rectangle 10">
            <a:extLst>
              <a:ext uri="{FF2B5EF4-FFF2-40B4-BE49-F238E27FC236}">
                <a16:creationId xmlns:a16="http://schemas.microsoft.com/office/drawing/2014/main" id="{7D54DD51-9F3A-165F-9721-7447701F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454150"/>
            <a:ext cx="5548313" cy="4521200"/>
          </a:xfrm>
          <a:noFill/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Example: stacking analysis. Does my new deep image manage to detect some galaxies I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ve detected before?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Can calculate mean flux at the galaxies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 positions (error from Central Limit Theorem):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Also use KS test. Suppose galaxy positions are in IDL arrays x, y </a:t>
            </a:r>
          </a:p>
        </p:txBody>
      </p:sp>
      <p:pic>
        <p:nvPicPr>
          <p:cNvPr id="33795" name="Picture 11" descr="snap.gif 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E778980E-00DC-07DC-511D-39CBBC5A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23083" r="14848" b="11012"/>
          <a:stretch>
            <a:fillRect/>
          </a:stretch>
        </p:blipFill>
        <p:spPr bwMode="auto">
          <a:xfrm>
            <a:off x="5638800" y="2057400"/>
            <a:ext cx="4440238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12">
            <a:extLst>
              <a:ext uri="{FF2B5EF4-FFF2-40B4-BE49-F238E27FC236}">
                <a16:creationId xmlns:a16="http://schemas.microsoft.com/office/drawing/2014/main" id="{C42895ED-3A39-139F-7112-19B1F86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8" y="5994400"/>
            <a:ext cx="98155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438" tIns="39718" rIns="79438" bIns="39718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400">
                <a:latin typeface="Courier New" panose="02070309020205020404" pitchFamily="49" charset="0"/>
              </a:rPr>
              <a:t>IDL&gt; data_on_my_galaxies = image[x,y]</a:t>
            </a:r>
          </a:p>
          <a:p>
            <a:pPr eaLnBrk="1" hangingPunct="1">
              <a:buFontTx/>
              <a:buNone/>
            </a:pPr>
            <a:r>
              <a:rPr lang="en-GB" altLang="en-US" sz="2400">
                <a:latin typeface="Courier New" panose="02070309020205020404" pitchFamily="49" charset="0"/>
              </a:rPr>
              <a:t>IDL&gt; kstwo, data_on_my_galaxies, image, dmax, prob</a:t>
            </a:r>
          </a:p>
          <a:p>
            <a:pPr eaLnBrk="1" hangingPunct="1">
              <a:buFontTx/>
              <a:buNone/>
            </a:pPr>
            <a:r>
              <a:rPr lang="en-GB" altLang="en-US" sz="2400">
                <a:latin typeface="Courier New" panose="02070309020205020404" pitchFamily="49" charset="0"/>
              </a:rPr>
              <a:t>IDL&gt; print, prob</a:t>
            </a:r>
            <a:r>
              <a:rPr lang="en-GB" altLang="en-US"/>
              <a:t> </a:t>
            </a:r>
          </a:p>
        </p:txBody>
      </p:sp>
      <p:sp>
        <p:nvSpPr>
          <p:cNvPr id="33797" name="Text Box 13">
            <a:extLst>
              <a:ext uri="{FF2B5EF4-FFF2-40B4-BE49-F238E27FC236}">
                <a16:creationId xmlns:a16="http://schemas.microsoft.com/office/drawing/2014/main" id="{CC7CC188-00FD-AFBB-555F-34120C52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764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400"/>
              <a:t>fig. from arXiv:0712.3613</a:t>
            </a:r>
            <a:endParaRPr lang="en-GB" altLang="en-US" sz="2600">
              <a:solidFill>
                <a:srgbClr val="E3284A"/>
              </a:solidFill>
            </a:endParaRPr>
          </a:p>
        </p:txBody>
      </p:sp>
      <p:graphicFrame>
        <p:nvGraphicFramePr>
          <p:cNvPr id="33798" name="Object 2">
            <a:extLst>
              <a:ext uri="{FF2B5EF4-FFF2-40B4-BE49-F238E27FC236}">
                <a16:creationId xmlns:a16="http://schemas.microsoft.com/office/drawing/2014/main" id="{D99E2EE7-6914-8050-D045-89EF854987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114800"/>
          <a:ext cx="12192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4200" imgH="203200" progId="Equation.3">
                  <p:embed/>
                </p:oleObj>
              </mc:Choice>
              <mc:Fallback>
                <p:oleObj name="Equation" r:id="rId3" imgW="584200" imgH="203200" progId="Equation.3">
                  <p:embed/>
                  <p:pic>
                    <p:nvPicPr>
                      <p:cNvPr id="33798" name="Object 2">
                        <a:extLst>
                          <a:ext uri="{FF2B5EF4-FFF2-40B4-BE49-F238E27FC236}">
                            <a16:creationId xmlns:a16="http://schemas.microsoft.com/office/drawing/2014/main" id="{D99E2EE7-6914-8050-D045-89EF85498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114800"/>
                        <a:ext cx="12192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8">
            <a:extLst>
              <a:ext uri="{FF2B5EF4-FFF2-40B4-BE49-F238E27FC236}">
                <a16:creationId xmlns:a16="http://schemas.microsoft.com/office/drawing/2014/main" id="{3C941A90-8F42-8E5D-A68A-47342B47D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2-D Kolmogorov-Smirnov Test</a:t>
            </a:r>
          </a:p>
        </p:txBody>
      </p:sp>
      <p:sp>
        <p:nvSpPr>
          <p:cNvPr id="34818" name="Rectangle 9">
            <a:extLst>
              <a:ext uri="{FF2B5EF4-FFF2-40B4-BE49-F238E27FC236}">
                <a16:creationId xmlns:a16="http://schemas.microsoft.com/office/drawing/2014/main" id="{4AF88696-1CE2-C3BD-9337-F990DBD88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350963"/>
            <a:ext cx="5610225" cy="6315075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 ways of making cumulatives. Choose any one...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Significance levels have been estimated using Monte Carlo simulations; unlike 1-D test, method is not based on analytic theory</a:t>
            </a:r>
          </a:p>
          <a:p>
            <a:pPr eaLnBrk="1" hangingPunct="1"/>
            <a:r>
              <a:rPr lang="ja-JP" altLang="en-GB">
                <a:ea typeface="ＭＳ Ｐゴシック" panose="020B0600070205080204" pitchFamily="34" charset="-128"/>
              </a:rPr>
              <a:t>‘</a:t>
            </a:r>
            <a:r>
              <a:rPr lang="en-GB" altLang="ja-JP">
                <a:ea typeface="ＭＳ Ｐゴシック" panose="020B0600070205080204" pitchFamily="34" charset="-128"/>
              </a:rPr>
              <a:t>Very nearly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 distribution-free: almost all the cases to the right give virtually identical results for sufficiently large samples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See Peacock 1983 MNRAS 202, 615 for details</a:t>
            </a:r>
          </a:p>
        </p:txBody>
      </p:sp>
      <p:pic>
        <p:nvPicPr>
          <p:cNvPr id="34819" name="Picture 10">
            <a:extLst>
              <a:ext uri="{FF2B5EF4-FFF2-40B4-BE49-F238E27FC236}">
                <a16:creationId xmlns:a16="http://schemas.microsoft.com/office/drawing/2014/main" id="{C31E3640-DFEE-862E-4A3C-DF9ACD87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9" t="50000" r="25961" b="10625"/>
          <a:stretch>
            <a:fillRect/>
          </a:stretch>
        </p:blipFill>
        <p:spPr bwMode="auto">
          <a:xfrm>
            <a:off x="6019800" y="1905000"/>
            <a:ext cx="396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11">
            <a:extLst>
              <a:ext uri="{FF2B5EF4-FFF2-40B4-BE49-F238E27FC236}">
                <a16:creationId xmlns:a16="http://schemas.microsoft.com/office/drawing/2014/main" id="{E620CB79-EDD0-FCB4-7F5D-B2F23C035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7021513"/>
            <a:ext cx="3494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Fig. from Peacock 1983 MNRAS 202, 615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8" descr="lecture_fig1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8FE4DA0B-6EFB-DD84-DEED-4F54380F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5943600" y="3886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1A7F33C-17F9-8C8A-5C78-D1403FF3C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F6D4D2C-E3DA-E493-E26C-4F0C14DC1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9410700" cy="23860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Suppose we know there are features with Gaussian profiles in our data stream, with a known 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 but unknown amplitude</a:t>
            </a:r>
            <a:r>
              <a:rPr lang="en-GB" altLang="en-US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s the best-fit </a:t>
            </a:r>
            <a:r>
              <a:rPr lang="en-GB" altLang="ja-JP">
                <a:ea typeface="ＭＳ Ｐゴシック" panose="020B0600070205080204" pitchFamily="34" charset="-128"/>
                <a:sym typeface="Symbol" pitchFamily="2" charset="2"/>
              </a:rPr>
              <a:t>profile for an object centred here?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Just minimise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35844" name="Object 2">
            <a:extLst>
              <a:ext uri="{FF2B5EF4-FFF2-40B4-BE49-F238E27FC236}">
                <a16:creationId xmlns:a16="http://schemas.microsoft.com/office/drawing/2014/main" id="{30A445C4-33B3-471A-D537-541872F7A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300" y="4060825"/>
          <a:ext cx="5618163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16200" imgH="1371600" progId="Equation.3">
                  <p:embed/>
                </p:oleObj>
              </mc:Choice>
              <mc:Fallback>
                <p:oleObj name="Equation" r:id="rId3" imgW="2616200" imgH="1371600" progId="Equation.3">
                  <p:embed/>
                  <p:pic>
                    <p:nvPicPr>
                      <p:cNvPr id="35844" name="Object 2">
                        <a:extLst>
                          <a:ext uri="{FF2B5EF4-FFF2-40B4-BE49-F238E27FC236}">
                            <a16:creationId xmlns:a16="http://schemas.microsoft.com/office/drawing/2014/main" id="{30A445C4-33B3-471A-D537-541872F7A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060825"/>
                        <a:ext cx="5618163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2217" name="Picture 9" descr="lecture_fig2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008166E4-E8D8-DBEF-1FC3-5F248CBA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5943600" y="3886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Line 7">
            <a:extLst>
              <a:ext uri="{FF2B5EF4-FFF2-40B4-BE49-F238E27FC236}">
                <a16:creationId xmlns:a16="http://schemas.microsoft.com/office/drawing/2014/main" id="{7C173055-6F07-7E84-8F9C-32F4FCB378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0" y="3352800"/>
            <a:ext cx="228600" cy="7620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4E1F5034-CDA8-D5CD-9FE2-203199A36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BA343EC0-753F-C433-941E-942340B41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9648825" cy="1531938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about the best-fit 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profile for an object centred here?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Same again - just minimise using a profile </a:t>
            </a:r>
          </a:p>
          <a:p>
            <a:pPr eaLnBrk="1" hangingPunct="1">
              <a:buFontTx/>
              <a:buNone/>
            </a:pPr>
            <a:r>
              <a:rPr lang="en-GB" altLang="en-US">
                <a:ea typeface="ＭＳ Ｐゴシック" panose="020B0600070205080204" pitchFamily="34" charset="-128"/>
              </a:rPr>
              <a:t>centred somewhere else. We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ll call this profile </a:t>
            </a:r>
            <a:r>
              <a:rPr lang="en-GB" altLang="ja-JP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GB" altLang="ja-JP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</a:t>
            </a:r>
            <a:r>
              <a:rPr lang="en-GB" altLang="ja-JP">
                <a:ea typeface="ＭＳ Ｐゴシック" panose="020B0600070205080204" pitchFamily="34" charset="-128"/>
              </a:rPr>
              <a:t>.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36867" name="Picture 12" descr="lecture_fig2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68890A64-A20D-821A-42A0-76EB0A61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5943600" y="3886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61" name="Picture 13" descr="lecture_fig3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B62AA13A-CEE7-CD8F-803A-BED52AF2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5943600" y="3886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Line 7">
            <a:extLst>
              <a:ext uri="{FF2B5EF4-FFF2-40B4-BE49-F238E27FC236}">
                <a16:creationId xmlns:a16="http://schemas.microsoft.com/office/drawing/2014/main" id="{07AD4A6F-2FA6-CFDA-696F-2614CE3108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2057400"/>
            <a:ext cx="1524000" cy="36576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36870" name="Object 2">
            <a:extLst>
              <a:ext uri="{FF2B5EF4-FFF2-40B4-BE49-F238E27FC236}">
                <a16:creationId xmlns:a16="http://schemas.microsoft.com/office/drawing/2014/main" id="{E37A95DB-7945-2263-DA02-6B419882FC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060825"/>
          <a:ext cx="572770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1371600" progId="Equation.3">
                  <p:embed/>
                </p:oleObj>
              </mc:Choice>
              <mc:Fallback>
                <p:oleObj name="Equation" r:id="rId4" imgW="2667000" imgH="1371600" progId="Equation.3">
                  <p:embed/>
                  <p:pic>
                    <p:nvPicPr>
                      <p:cNvPr id="36870" name="Object 2">
                        <a:extLst>
                          <a:ext uri="{FF2B5EF4-FFF2-40B4-BE49-F238E27FC236}">
                            <a16:creationId xmlns:a16="http://schemas.microsoft.com/office/drawing/2014/main" id="{E37A95DB-7945-2263-DA02-6B419882F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60825"/>
                        <a:ext cx="5727700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6825907C-D6C4-C551-7961-D997FE4D9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C396527A-6466-A8D3-B344-F088F7F0D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9525000" cy="59753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about having an array which gives you the best-fit 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profile for an object centred </a:t>
            </a:r>
            <a:r>
              <a:rPr lang="en-GB" altLang="en-US" i="1">
                <a:ea typeface="ＭＳ Ｐゴシック" panose="020B0600070205080204" pitchFamily="34" charset="-128"/>
                <a:sym typeface="Symbol" pitchFamily="2" charset="2"/>
              </a:rPr>
              <a:t>anywhere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? This time, use a new profile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 which is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 pixels wide: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If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N(x)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=constant then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 is just proportional to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D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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P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This is a </a:t>
            </a:r>
            <a:r>
              <a:rPr lang="en-GB" altLang="en-US" i="1">
                <a:ea typeface="ＭＳ Ｐゴシック" panose="020B0600070205080204" pitchFamily="34" charset="-128"/>
                <a:sym typeface="Symbol" pitchFamily="2" charset="2"/>
              </a:rPr>
              <a:t>minimum-variance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 (lowest noise) estimator for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A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37891" name="Object 2">
            <a:extLst>
              <a:ext uri="{FF2B5EF4-FFF2-40B4-BE49-F238E27FC236}">
                <a16:creationId xmlns:a16="http://schemas.microsoft.com/office/drawing/2014/main" id="{5D355BCE-FE21-D7E4-4614-394C32385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613025"/>
          <a:ext cx="8261350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100" imgH="1765300" progId="Equation.3">
                  <p:embed/>
                </p:oleObj>
              </mc:Choice>
              <mc:Fallback>
                <p:oleObj name="Equation" r:id="rId2" imgW="3848100" imgH="1765300" progId="Equation.3">
                  <p:embed/>
                  <p:pic>
                    <p:nvPicPr>
                      <p:cNvPr id="37891" name="Object 2">
                        <a:extLst>
                          <a:ext uri="{FF2B5EF4-FFF2-40B4-BE49-F238E27FC236}">
                            <a16:creationId xmlns:a16="http://schemas.microsoft.com/office/drawing/2014/main" id="{5D355BCE-FE21-D7E4-4614-394C32385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13025"/>
                        <a:ext cx="8261350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Rectangle 8">
            <a:extLst>
              <a:ext uri="{FF2B5EF4-FFF2-40B4-BE49-F238E27FC236}">
                <a16:creationId xmlns:a16="http://schemas.microsoft.com/office/drawing/2014/main" id="{E3B78088-18B2-83CF-A6D2-7DBE6E3B3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811588"/>
            <a:ext cx="337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000">
                <a:solidFill>
                  <a:srgbClr val="E3284A"/>
                </a:solidFill>
              </a:rPr>
              <a:t>Note sum is now over </a:t>
            </a:r>
            <a:r>
              <a:rPr lang="en-GB" altLang="en-US" sz="2000" i="1">
                <a:solidFill>
                  <a:srgbClr val="E3284A"/>
                </a:solidFill>
                <a:latin typeface="Times New Roman" panose="02020603050405020304" pitchFamily="18" charset="0"/>
              </a:rPr>
              <a:t>i</a:t>
            </a:r>
            <a:r>
              <a:rPr lang="en-GB" altLang="en-US" sz="2000">
                <a:solidFill>
                  <a:srgbClr val="E3284A"/>
                </a:solidFill>
              </a:rPr>
              <a:t> not </a:t>
            </a:r>
            <a:r>
              <a:rPr lang="en-GB" altLang="en-US" sz="2000" i="1">
                <a:solidFill>
                  <a:srgbClr val="E3284A"/>
                </a:solidFill>
                <a:latin typeface="Times New Roman" panose="02020603050405020304" pitchFamily="18" charset="0"/>
              </a:rPr>
              <a:t>x</a:t>
            </a:r>
            <a:endParaRPr lang="en-GB" altLang="en-US" sz="2000">
              <a:solidFill>
                <a:srgbClr val="E3284A"/>
              </a:solidFill>
            </a:endParaRPr>
          </a:p>
        </p:txBody>
      </p:sp>
      <p:sp>
        <p:nvSpPr>
          <p:cNvPr id="37893" name="Line 9">
            <a:extLst>
              <a:ext uri="{FF2B5EF4-FFF2-40B4-BE49-F238E27FC236}">
                <a16:creationId xmlns:a16="http://schemas.microsoft.com/office/drawing/2014/main" id="{D7D479D6-9899-0F49-6FD6-9EB52978A5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8800" y="3733800"/>
            <a:ext cx="1066800" cy="3048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A554C1-2AD2-07E7-EA8C-88B884F67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DD35D3CF-EA0D-40CC-A334-20DE6985A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5029200" cy="5973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So, </a:t>
            </a:r>
            <a:r>
              <a:rPr lang="ja-JP" altLang="en-GB">
                <a:ea typeface="ＭＳ Ｐゴシック" panose="020B0600070205080204" pitchFamily="34" charset="-128"/>
              </a:rPr>
              <a:t>‘</a:t>
            </a:r>
            <a:r>
              <a:rPr lang="en-GB" altLang="ja-JP">
                <a:ea typeface="ＭＳ Ｐゴシック" panose="020B0600070205080204" pitchFamily="34" charset="-128"/>
              </a:rPr>
              <a:t>smoothing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 is related to </a:t>
            </a:r>
            <a:r>
              <a:rPr lang="ja-JP" altLang="en-GB">
                <a:ea typeface="ＭＳ Ｐゴシック" panose="020B0600070205080204" pitchFamily="34" charset="-128"/>
              </a:rPr>
              <a:t>‘</a:t>
            </a:r>
            <a:r>
              <a:rPr lang="en-GB" altLang="ja-JP">
                <a:ea typeface="ＭＳ Ｐゴシック" panose="020B0600070205080204" pitchFamily="34" charset="-128"/>
              </a:rPr>
              <a:t>finding the best fit everywhere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  <a:sym typeface="Symbol" pitchFamily="2" charset="2"/>
              </a:rPr>
              <a:t>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Top image shows best-fits for two positions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Bottom image shows best fit amplitude for all positions</a:t>
            </a:r>
          </a:p>
          <a:p>
            <a:pPr eaLnBrk="1" hangingPunct="1"/>
            <a:r>
              <a:rPr lang="en-GB" altLang="en-US" i="1">
                <a:ea typeface="ＭＳ Ｐゴシック" panose="020B0600070205080204" pitchFamily="34" charset="-128"/>
                <a:sym typeface="Symbol" pitchFamily="2" charset="2"/>
              </a:rPr>
              <a:t>Why is the blue curve systematically higher in the middle than the data points?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Generalised to 2-D and  </a:t>
            </a:r>
            <a:r>
              <a:rPr lang="en-GB" altLang="en-US" i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N(x)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constant, e.g. Serjeant et al. 2003 MNRAS 344, 887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38915" name="Picture 5" descr="lecture_fig4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B79E4B74-C012-39AC-F317-1A6408BB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9122" r="17648" b="11168"/>
          <a:stretch>
            <a:fillRect/>
          </a:stretch>
        </p:blipFill>
        <p:spPr bwMode="auto">
          <a:xfrm>
            <a:off x="5105400" y="41910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lecture_fig3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DC9073E8-69B5-C6C7-E6AB-E0994C87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5181600" y="9144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3" name="Rectangle 7">
            <a:extLst>
              <a:ext uri="{FF2B5EF4-FFF2-40B4-BE49-F238E27FC236}">
                <a16:creationId xmlns:a16="http://schemas.microsoft.com/office/drawing/2014/main" id="{D881B0C6-57D8-B9AA-0E27-9FE7C6607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419600"/>
            <a:ext cx="2386013" cy="1006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000"/>
              <a:t>Min </a:t>
            </a:r>
            <a:r>
              <a:rPr lang="en-GB" altLang="en-US" sz="2000">
                <a:sym typeface="Symbol" pitchFamily="2" charset="2"/>
              </a:rPr>
              <a:t></a:t>
            </a:r>
            <a:r>
              <a:rPr lang="en-GB" altLang="en-US" sz="2000" baseline="30000">
                <a:sym typeface="Symbol" pitchFamily="2" charset="2"/>
              </a:rPr>
              <a:t>2</a:t>
            </a:r>
            <a:r>
              <a:rPr lang="en-GB" altLang="en-US" sz="2000">
                <a:sym typeface="Symbol" pitchFamily="2" charset="2"/>
              </a:rPr>
              <a:t> does not necessarily mean the </a:t>
            </a:r>
            <a:r>
              <a:rPr lang="en-GB" altLang="en-US" sz="2000" baseline="30000">
                <a:sym typeface="Symbol" pitchFamily="2" charset="2"/>
              </a:rPr>
              <a:t>2</a:t>
            </a:r>
            <a:r>
              <a:rPr lang="en-GB" altLang="en-US" sz="2000">
                <a:sym typeface="Symbol" pitchFamily="2" charset="2"/>
              </a:rPr>
              <a:t> is any good!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DD270349-DF2F-0C7C-7792-7B12B34DA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CCF5827E-E929-9A76-86A6-3CDC819E9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029200" cy="5211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>
                <a:ea typeface="ＭＳ Ｐゴシック" panose="020B0600070205080204" pitchFamily="34" charset="-128"/>
              </a:rPr>
              <a:t> to 6.6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an excess at positive fluxes, due to the objects in the field</a:t>
            </a:r>
          </a:p>
        </p:txBody>
      </p:sp>
      <p:sp>
        <p:nvSpPr>
          <p:cNvPr id="39939" name="Rectangle 7">
            <a:extLst>
              <a:ext uri="{FF2B5EF4-FFF2-40B4-BE49-F238E27FC236}">
                <a16:creationId xmlns:a16="http://schemas.microsoft.com/office/drawing/2014/main" id="{B8DEABC8-D379-E530-F164-CAC62A966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6934200"/>
            <a:ext cx="5214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from data analysed in Mortier et al. 2005 MNRAS 363, 563; combines images with several PSFs</a:t>
            </a:r>
          </a:p>
        </p:txBody>
      </p:sp>
      <p:sp>
        <p:nvSpPr>
          <p:cNvPr id="39940" name="Rectangle 8">
            <a:extLst>
              <a:ext uri="{FF2B5EF4-FFF2-40B4-BE49-F238E27FC236}">
                <a16:creationId xmlns:a16="http://schemas.microsoft.com/office/drawing/2014/main" id="{52A27359-84C2-05E3-2A0F-B051AD572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631950"/>
            <a:ext cx="32305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00"/>
              <a:t>Before matched filter</a:t>
            </a:r>
          </a:p>
        </p:txBody>
      </p:sp>
      <p:pic>
        <p:nvPicPr>
          <p:cNvPr id="39941" name="Picture 9" descr="fig1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9CAF0E16-FC59-31E7-FFBD-0E78264A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20781" r="34911" b="31085"/>
          <a:stretch>
            <a:fillRect/>
          </a:stretch>
        </p:blipFill>
        <p:spPr bwMode="auto">
          <a:xfrm>
            <a:off x="5791200" y="2590800"/>
            <a:ext cx="4191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02C6EE0A-C683-4599-DBE6-AE5BB9156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06F3387A-7146-CFD5-7808-237393F5E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029200" cy="5211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>
                <a:ea typeface="ＭＳ Ｐゴシック" panose="020B0600070205080204" pitchFamily="34" charset="-128"/>
              </a:rPr>
              <a:t> to 6.6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an excess at positive fluxes, due to the objects in the field</a:t>
            </a:r>
          </a:p>
        </p:txBody>
      </p:sp>
      <p:sp>
        <p:nvSpPr>
          <p:cNvPr id="40963" name="Rectangle 5">
            <a:extLst>
              <a:ext uri="{FF2B5EF4-FFF2-40B4-BE49-F238E27FC236}">
                <a16:creationId xmlns:a16="http://schemas.microsoft.com/office/drawing/2014/main" id="{DCF2C2FC-575B-AAEA-499B-A5654253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584325"/>
            <a:ext cx="3962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00"/>
              <a:t>After matched filtering by point spread functions*</a:t>
            </a:r>
            <a:endParaRPr lang="en-GB" altLang="en-US" sz="3000"/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AF539A73-D082-C82C-726A-F56182F02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6477000"/>
            <a:ext cx="4333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000"/>
              <a:t>* PSF = instrumental resolution = response of detector to an unresolved (delta-function) object</a:t>
            </a:r>
          </a:p>
        </p:txBody>
      </p:sp>
      <p:pic>
        <p:nvPicPr>
          <p:cNvPr id="40965" name="Picture 7" descr="fig2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0F059694-ABD6-A741-ED55-472B6BB59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20782" r="34911" b="31085"/>
          <a:stretch>
            <a:fillRect/>
          </a:stretch>
        </p:blipFill>
        <p:spPr bwMode="auto">
          <a:xfrm>
            <a:off x="5791200" y="2590800"/>
            <a:ext cx="4191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29485077-46FE-735D-65F2-72A9DDB25B60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733800"/>
            <a:ext cx="3200400" cy="1295400"/>
            <a:chOff x="3168" y="2352"/>
            <a:chExt cx="2016" cy="816"/>
          </a:xfrm>
        </p:grpSpPr>
        <p:sp>
          <p:nvSpPr>
            <p:cNvPr id="40968" name="AutoShape 8">
              <a:extLst>
                <a:ext uri="{FF2B5EF4-FFF2-40B4-BE49-F238E27FC236}">
                  <a16:creationId xmlns:a16="http://schemas.microsoft.com/office/drawing/2014/main" id="{DE899DAF-7DB4-2225-78FC-DE81563F4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52"/>
              <a:ext cx="2016" cy="816"/>
            </a:xfrm>
            <a:prstGeom prst="rightArrow">
              <a:avLst>
                <a:gd name="adj1" fmla="val 50000"/>
                <a:gd name="adj2" fmla="val 61765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rgbClr val="E3284A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3000">
                <a:solidFill>
                  <a:srgbClr val="E3284A"/>
                </a:solidFill>
              </a:endParaRPr>
            </a:p>
          </p:txBody>
        </p:sp>
        <p:sp>
          <p:nvSpPr>
            <p:cNvPr id="260105" name="Rectangle 9">
              <a:extLst>
                <a:ext uri="{FF2B5EF4-FFF2-40B4-BE49-F238E27FC236}">
                  <a16:creationId xmlns:a16="http://schemas.microsoft.com/office/drawing/2014/main" id="{D24AFC3F-D52A-D248-B68F-B50A97B3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2611"/>
              <a:ext cx="178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GB" sz="220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6.6</a:t>
              </a:r>
              <a:r>
                <a:rPr lang="en-GB" sz="220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 source (honest!)</a:t>
              </a:r>
              <a:endParaRPr lang="en-GB" sz="220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67" name="Rectangle 14">
            <a:extLst>
              <a:ext uri="{FF2B5EF4-FFF2-40B4-BE49-F238E27FC236}">
                <a16:creationId xmlns:a16="http://schemas.microsoft.com/office/drawing/2014/main" id="{DFDB2CF7-85FC-08B7-99A6-5E354B63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6934200"/>
            <a:ext cx="5214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from data analysed in Mortier et al. 2005 MNRAS 363, 563; combines images with several PSFs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8BBD9691-AFD7-DA4A-F467-C0028B58C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2A310A9C-7D49-16F4-6A8F-2DFA1F5EC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029200" cy="5211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>
                <a:ea typeface="ＭＳ Ｐゴシック" panose="020B0600070205080204" pitchFamily="34" charset="-128"/>
              </a:rPr>
              <a:t> to 6.6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an excess at positive fluxes, due to the objects in the field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A7E1440E-35FC-F82B-35A1-3B0E70DA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584325"/>
            <a:ext cx="3962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00"/>
              <a:t>Signal-to-noise of matched filtered image*</a:t>
            </a:r>
            <a:endParaRPr lang="en-GB" altLang="en-US" sz="3000"/>
          </a:p>
        </p:txBody>
      </p:sp>
      <p:sp>
        <p:nvSpPr>
          <p:cNvPr id="41988" name="Rectangle 7">
            <a:extLst>
              <a:ext uri="{FF2B5EF4-FFF2-40B4-BE49-F238E27FC236}">
                <a16:creationId xmlns:a16="http://schemas.microsoft.com/office/drawing/2014/main" id="{6683B21C-3062-BB7F-BDA7-281133033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6080125"/>
            <a:ext cx="4953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000"/>
              <a:t>* Noise on filtered image can be calculated by propagating errors on </a:t>
            </a:r>
            <a:r>
              <a:rPr lang="en-GB" altLang="en-US" sz="2000" i="1">
                <a:latin typeface="Times New Roman" panose="02020603050405020304" pitchFamily="18" charset="0"/>
                <a:sym typeface="Symbol" pitchFamily="2" charset="2"/>
              </a:rPr>
              <a:t>D</a:t>
            </a:r>
            <a:r>
              <a:rPr lang="en-GB" altLang="en-US" sz="2000">
                <a:sym typeface="Symbol" pitchFamily="2" charset="2"/>
              </a:rPr>
              <a:t></a:t>
            </a:r>
            <a:r>
              <a:rPr lang="en-GB" altLang="en-US" sz="2000" i="1">
                <a:latin typeface="Times New Roman" panose="02020603050405020304" pitchFamily="18" charset="0"/>
                <a:sym typeface="Symbol" pitchFamily="2" charset="2"/>
              </a:rPr>
              <a:t>P, </a:t>
            </a:r>
            <a:r>
              <a:rPr lang="en-GB" altLang="en-US" sz="2000" i="1">
                <a:sym typeface="Symbol" pitchFamily="2" charset="2"/>
              </a:rPr>
              <a:t> e.g.</a:t>
            </a:r>
            <a:r>
              <a:rPr lang="en-GB" altLang="en-US" sz="2000">
                <a:sym typeface="Symbol" pitchFamily="2" charset="2"/>
              </a:rPr>
              <a:t> Serjeant et al. 2004 MNRAS 344, 887; Mortier et al. 2005 MNRAS 363, 563</a:t>
            </a:r>
            <a:endParaRPr lang="en-GB" altLang="en-US" sz="2000" i="1">
              <a:latin typeface="Times New Roman" panose="02020603050405020304" pitchFamily="18" charset="0"/>
              <a:sym typeface="Symbol" pitchFamily="2" charset="2"/>
            </a:endParaRPr>
          </a:p>
        </p:txBody>
      </p:sp>
      <p:pic>
        <p:nvPicPr>
          <p:cNvPr id="41989" name="Picture 8" descr="fig3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3BB65F14-0C29-5ABA-751D-7D1DC280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17462" r="16321" b="7849"/>
          <a:stretch>
            <a:fillRect/>
          </a:stretch>
        </p:blipFill>
        <p:spPr bwMode="auto">
          <a:xfrm>
            <a:off x="5638800" y="27432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9" name="Picture 9" descr="fig4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D454E739-9575-A3D6-203A-DC09F44C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17462" r="18976" b="7849"/>
          <a:stretch>
            <a:fillRect/>
          </a:stretch>
        </p:blipFill>
        <p:spPr bwMode="auto">
          <a:xfrm>
            <a:off x="5486400" y="27432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10">
            <a:extLst>
              <a:ext uri="{FF2B5EF4-FFF2-40B4-BE49-F238E27FC236}">
                <a16:creationId xmlns:a16="http://schemas.microsoft.com/office/drawing/2014/main" id="{0D9E3454-FBC8-88EC-514C-6527FE98C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6934200"/>
            <a:ext cx="5214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from data analysed in Mortier et al. 2005 MNRAS 363, 563; combines images with several PSFs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2ECB1E75-0A26-B6F7-CEBF-65C6E76C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85750"/>
            <a:ext cx="8824912" cy="15430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 on clumpy backgrounds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278DF723-9B6E-0217-1D7A-F5D4238F8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5868988"/>
            <a:ext cx="9410700" cy="1446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See e.g. Vio et al. 2002 A&amp;A 391, 789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NB minimum-variance does not necessarily mean highest-reliability or highest-completeness </a:t>
            </a:r>
          </a:p>
        </p:txBody>
      </p:sp>
      <p:graphicFrame>
        <p:nvGraphicFramePr>
          <p:cNvPr id="43011" name="Object 2">
            <a:extLst>
              <a:ext uri="{FF2B5EF4-FFF2-40B4-BE49-F238E27FC236}">
                <a16:creationId xmlns:a16="http://schemas.microsoft.com/office/drawing/2014/main" id="{C0CB6337-48B3-F1DB-5861-392278A62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413" y="2133600"/>
          <a:ext cx="4411662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100" imgH="1143000" progId="Equation.3">
                  <p:embed/>
                </p:oleObj>
              </mc:Choice>
              <mc:Fallback>
                <p:oleObj name="Equation" r:id="rId2" imgW="2070100" imgH="1143000" progId="Equation.3">
                  <p:embed/>
                  <p:pic>
                    <p:nvPicPr>
                      <p:cNvPr id="43011" name="Object 2">
                        <a:extLst>
                          <a:ext uri="{FF2B5EF4-FFF2-40B4-BE49-F238E27FC236}">
                            <a16:creationId xmlns:a16="http://schemas.microsoft.com/office/drawing/2014/main" id="{C0CB6337-48B3-F1DB-5861-392278A62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3" y="2133600"/>
                        <a:ext cx="4411662" cy="2435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7" descr="&#10;img114.gif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DCC2D02-9C92-36B5-F619-6673088B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/>
          <a:stretch>
            <a:fillRect/>
          </a:stretch>
        </p:blipFill>
        <p:spPr bwMode="auto">
          <a:xfrm>
            <a:off x="4495800" y="2286000"/>
            <a:ext cx="5867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>
            <a:extLst>
              <a:ext uri="{FF2B5EF4-FFF2-40B4-BE49-F238E27FC236}">
                <a16:creationId xmlns:a16="http://schemas.microsoft.com/office/drawing/2014/main" id="{D1CBE2B3-1507-805A-7E15-83FBD46BC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8160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2000">
                <a:solidFill>
                  <a:srgbClr val="E3284A"/>
                </a:solidFill>
              </a:rPr>
              <a:t>Note negative side-lobes give a local sky subtraction; similar to (or in some cases identical to) Mexican Hat Wavelet - see later. 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43014" name="Line 9">
            <a:extLst>
              <a:ext uri="{FF2B5EF4-FFF2-40B4-BE49-F238E27FC236}">
                <a16:creationId xmlns:a16="http://schemas.microsoft.com/office/drawing/2014/main" id="{614DB7C0-03ED-BFA8-CC5F-7CECBEC02A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4191000"/>
            <a:ext cx="2209800" cy="10668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5" name="Line 10">
            <a:extLst>
              <a:ext uri="{FF2B5EF4-FFF2-40B4-BE49-F238E27FC236}">
                <a16:creationId xmlns:a16="http://schemas.microsoft.com/office/drawing/2014/main" id="{9C3089AF-A9B7-387C-9708-C19185A85E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4343400"/>
            <a:ext cx="2514600" cy="91440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6" name="Text Box 11">
            <a:extLst>
              <a:ext uri="{FF2B5EF4-FFF2-40B4-BE49-F238E27FC236}">
                <a16:creationId xmlns:a16="http://schemas.microsoft.com/office/drawing/2014/main" id="{3F945910-7FCE-0AE1-858F-77D485D52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752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2000"/>
              <a:t>Real space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43017" name="Text Box 12">
            <a:extLst>
              <a:ext uri="{FF2B5EF4-FFF2-40B4-BE49-F238E27FC236}">
                <a16:creationId xmlns:a16="http://schemas.microsoft.com/office/drawing/2014/main" id="{C41BC8CA-87FD-5B63-C4E3-259C53E00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1752600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2000"/>
              <a:t>Fourier space</a:t>
            </a:r>
            <a:endParaRPr lang="en-GB" altLang="en-US" sz="3000">
              <a:solidFill>
                <a:srgbClr val="E3284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>
            <a:extLst>
              <a:ext uri="{FF2B5EF4-FFF2-40B4-BE49-F238E27FC236}">
                <a16:creationId xmlns:a16="http://schemas.microsoft.com/office/drawing/2014/main" id="{484FC83F-9FE0-CBE7-3083-536BF91385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Basic stuff</a:t>
            </a:r>
          </a:p>
        </p:txBody>
      </p:sp>
      <p:sp>
        <p:nvSpPr>
          <p:cNvPr id="16386" name="Rectangle 6">
            <a:extLst>
              <a:ext uri="{FF2B5EF4-FFF2-40B4-BE49-F238E27FC236}">
                <a16:creationId xmlns:a16="http://schemas.microsoft.com/office/drawing/2014/main" id="{1E8890E4-CA3F-2E94-7F74-C219F1F42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9677400" cy="56816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ll assume you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re already very familiar with 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what probability distributions are (or, more properly, probability density functions)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cumulative distribution functions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the Gaussian, Poisson, and Binomial distributions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distribution, likelihood</a:t>
            </a:r>
            <a:endParaRPr lang="en-GB" altLang="en-US" sz="240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expectation values, variances and covariances of independent and dependent random variables 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Monte Carlo simulations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the Central Limit Theorem 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Fourier transforms and power spectra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If not, go read an undergraduate statistics/maths book ASAP!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EAB119E9-E4AC-B697-423B-B771FDBF4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85750"/>
            <a:ext cx="8824912" cy="15430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 on clumpy backgrounds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E0E4362-CF60-BD40-9754-ACEBD21E6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7086600"/>
            <a:ext cx="2514600" cy="2921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1400">
                <a:ea typeface="ＭＳ Ｐゴシック" panose="020B0600070205080204" pitchFamily="34" charset="-128"/>
              </a:rPr>
              <a:t>Figs. by Ho Seong Hwang </a:t>
            </a:r>
            <a:endParaRPr lang="en-GB" altLang="en-US" sz="2000">
              <a:ea typeface="ＭＳ Ｐゴシック" panose="020B0600070205080204" pitchFamily="34" charset="-128"/>
            </a:endParaRPr>
          </a:p>
        </p:txBody>
      </p:sp>
      <p:pic>
        <p:nvPicPr>
          <p:cNvPr id="44035" name="Picture 5" descr="iras_raw.jpg                                                   000349A5Macintosh HD                   BCFB972B:">
            <a:extLst>
              <a:ext uri="{FF2B5EF4-FFF2-40B4-BE49-F238E27FC236}">
                <a16:creationId xmlns:a16="http://schemas.microsoft.com/office/drawing/2014/main" id="{2DA18C91-0D4F-C4F6-806C-93E2DC57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7400"/>
            <a:ext cx="5127625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8" name="Picture 6" descr="iras_filtered.jpg                                              000349A5Macintosh HD                   BCFB972B:">
            <a:extLst>
              <a:ext uri="{FF2B5EF4-FFF2-40B4-BE49-F238E27FC236}">
                <a16:creationId xmlns:a16="http://schemas.microsoft.com/office/drawing/2014/main" id="{0F31F1EB-1E0D-211D-55C2-3B3A205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7400"/>
            <a:ext cx="5127625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7">
            <a:extLst>
              <a:ext uri="{FF2B5EF4-FFF2-40B4-BE49-F238E27FC236}">
                <a16:creationId xmlns:a16="http://schemas.microsoft.com/office/drawing/2014/main" id="{6C3DAE74-D1C5-CA3B-8E90-0AA147EB7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703388"/>
            <a:ext cx="29718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438" tIns="39718" rIns="79438" bIns="39718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1800"/>
              <a:t>IRAS 60</a:t>
            </a:r>
            <a:r>
              <a:rPr lang="en-GB" altLang="en-US" sz="1800">
                <a:sym typeface="Symbol" pitchFamily="2" charset="2"/>
              </a:rPr>
              <a:t>m sample data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8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2004FEFF-A25A-7F5C-A143-471AFFAA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18169" r="58264" b="58241"/>
          <a:stretch>
            <a:fillRect/>
          </a:stretch>
        </p:blipFill>
        <p:spPr bwMode="auto">
          <a:xfrm>
            <a:off x="5029200" y="2227263"/>
            <a:ext cx="5029200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Rectangle 2">
            <a:extLst>
              <a:ext uri="{FF2B5EF4-FFF2-40B4-BE49-F238E27FC236}">
                <a16:creationId xmlns:a16="http://schemas.microsoft.com/office/drawing/2014/main" id="{ED66949D-18D3-59D2-8D23-6EF883E55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048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6458385-DDF9-1D37-E31B-966DE4FFD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43000"/>
            <a:ext cx="4633912" cy="64008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Convolve time stream with progressively bigger kernel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Stack these 1-D convolved signals to make a 2-D image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Look for features in this  2-D plane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Advantage over Fourier analysis: sharp changes are localised in position as well as frequency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www.amara.com/current/wavelet.html </a:t>
            </a:r>
          </a:p>
        </p:txBody>
      </p:sp>
      <p:pic>
        <p:nvPicPr>
          <p:cNvPr id="225284" name="Picture 4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D9F4DF1-C299-267E-3B5C-7F334B84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7" t="18169" r="19510" b="58722"/>
          <a:stretch>
            <a:fillRect/>
          </a:stretch>
        </p:blipFill>
        <p:spPr bwMode="auto">
          <a:xfrm>
            <a:off x="5029200" y="2128838"/>
            <a:ext cx="5105400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5">
            <a:extLst>
              <a:ext uri="{FF2B5EF4-FFF2-40B4-BE49-F238E27FC236}">
                <a16:creationId xmlns:a16="http://schemas.microsoft.com/office/drawing/2014/main" id="{658B33F6-FB93-74C0-0F95-371691942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7054850"/>
            <a:ext cx="494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Figures from P. Addison, Physics World, March 2004</a:t>
            </a:r>
          </a:p>
        </p:txBody>
      </p:sp>
      <p:pic>
        <p:nvPicPr>
          <p:cNvPr id="225286" name="Picture 6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9C7C440-E272-9040-EE0D-C367C816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42271" r="52882" b="16188"/>
          <a:stretch>
            <a:fillRect/>
          </a:stretch>
        </p:blipFill>
        <p:spPr bwMode="auto">
          <a:xfrm>
            <a:off x="5029200" y="1582738"/>
            <a:ext cx="52578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7" name="Picture 7" descr="&#9;grab2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74CCFBA-754E-2735-F183-05F0F1E6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16083" r="9892" b="27797"/>
          <a:stretch>
            <a:fillRect/>
          </a:stretch>
        </p:blipFill>
        <p:spPr bwMode="auto">
          <a:xfrm>
            <a:off x="4953000" y="1524000"/>
            <a:ext cx="533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4C618437-E59C-8042-6F77-F628224EE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sp>
        <p:nvSpPr>
          <p:cNvPr id="46082" name="Text Box 5">
            <a:extLst>
              <a:ext uri="{FF2B5EF4-FFF2-40B4-BE49-F238E27FC236}">
                <a16:creationId xmlns:a16="http://schemas.microsoft.com/office/drawing/2014/main" id="{5970A744-12C8-A88C-C500-0537D6CFA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7054850"/>
            <a:ext cx="494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Figures from P. Addison, Physics World, March 2004</a:t>
            </a:r>
          </a:p>
        </p:txBody>
      </p:sp>
      <p:pic>
        <p:nvPicPr>
          <p:cNvPr id="46083" name="Picture 9" descr="&#9;grab3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D1301407-200B-6885-742C-CD9677ED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4937" r="42496" b="40822"/>
          <a:stretch>
            <a:fillRect/>
          </a:stretch>
        </p:blipFill>
        <p:spPr bwMode="auto">
          <a:xfrm>
            <a:off x="457200" y="1600200"/>
            <a:ext cx="5257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10" descr="&#9;grab3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C956600E-3954-F607-D507-3009EB03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59254" r="42496" b="16345"/>
          <a:stretch>
            <a:fillRect/>
          </a:stretch>
        </p:blipFill>
        <p:spPr bwMode="auto">
          <a:xfrm>
            <a:off x="5867400" y="2438400"/>
            <a:ext cx="4419600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8" descr="&#9;img14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E99D986-920E-5ABA-E7F0-58A7B7E0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479742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9">
            <a:extLst>
              <a:ext uri="{FF2B5EF4-FFF2-40B4-BE49-F238E27FC236}">
                <a16:creationId xmlns:a16="http://schemas.microsoft.com/office/drawing/2014/main" id="{E8453589-B8F2-A781-030A-1DFEA3657F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629150" cy="58023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Starck et al. 1999 A&amp;AS 138, 365 used a boxcar </a:t>
            </a:r>
            <a:r>
              <a:rPr lang="en-GB" altLang="en-US" i="1">
                <a:ea typeface="ＭＳ Ｐゴシック" panose="020B0600070205080204" pitchFamily="34" charset="-128"/>
              </a:rPr>
              <a:t>median</a:t>
            </a:r>
            <a:r>
              <a:rPr lang="en-GB" altLang="en-US">
                <a:ea typeface="ＭＳ Ｐゴシック" panose="020B0600070205080204" pitchFamily="34" charset="-128"/>
              </a:rPr>
              <a:t> filter rather than a convolution kernel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They also use </a:t>
            </a:r>
            <a:r>
              <a:rPr lang="en-GB" altLang="en-US" i="1">
                <a:ea typeface="ＭＳ Ｐゴシック" panose="020B0600070205080204" pitchFamily="34" charset="-128"/>
              </a:rPr>
              <a:t>differences</a:t>
            </a:r>
            <a:r>
              <a:rPr lang="en-GB" altLang="en-US">
                <a:ea typeface="ＭＳ Ｐゴシック" panose="020B0600070205080204" pitchFamily="34" charset="-128"/>
              </a:rPr>
              <a:t> from scale to scale, rather than the measurements themselves at each scale (a very effective touch)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decomposition of images 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</a:t>
            </a:r>
            <a:r>
              <a:rPr lang="en-GB" altLang="en-US">
                <a:ea typeface="ＭＳ Ｐゴシック" panose="020B0600070205080204" pitchFamily="34" charset="-128"/>
              </a:rPr>
              <a:t> 3-D data cube in which features are identified</a:t>
            </a:r>
          </a:p>
        </p:txBody>
      </p:sp>
      <p:sp>
        <p:nvSpPr>
          <p:cNvPr id="47107" name="Rectangle 11">
            <a:extLst>
              <a:ext uri="{FF2B5EF4-FFF2-40B4-BE49-F238E27FC236}">
                <a16:creationId xmlns:a16="http://schemas.microsoft.com/office/drawing/2014/main" id="{760FFB70-0E3E-C8B6-DA6E-F3A1D120A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7010400"/>
            <a:ext cx="4070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Fig. from Starck et al. 1999 A&amp;AS 138, 365</a:t>
            </a:r>
          </a:p>
        </p:txBody>
      </p:sp>
      <p:sp>
        <p:nvSpPr>
          <p:cNvPr id="47108" name="Rectangle 13">
            <a:extLst>
              <a:ext uri="{FF2B5EF4-FFF2-40B4-BE49-F238E27FC236}">
                <a16:creationId xmlns:a16="http://schemas.microsoft.com/office/drawing/2014/main" id="{E07E44A1-EED1-279A-6FF0-38D27EA5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  <a:noFill/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355A520-F133-4A09-9E96-056B2472E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pic>
        <p:nvPicPr>
          <p:cNvPr id="48130" name="Picture 3" descr="&#9;img18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6D1D5DDE-E5DF-5532-DC42-041C5DC5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53"/>
          <a:stretch>
            <a:fillRect/>
          </a:stretch>
        </p:blipFill>
        <p:spPr bwMode="auto">
          <a:xfrm>
            <a:off x="4906963" y="1371600"/>
            <a:ext cx="43132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 descr="&#9;img20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AA549FB-D666-A138-379B-DB38EB2A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2819400"/>
            <a:ext cx="5487987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6" descr="&#9;img18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AAD31F4-6053-5BE1-5F8F-03FF961F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9"/>
          <a:stretch>
            <a:fillRect/>
          </a:stretch>
        </p:blipFill>
        <p:spPr bwMode="auto">
          <a:xfrm>
            <a:off x="152400" y="5867400"/>
            <a:ext cx="4313238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7">
            <a:extLst>
              <a:ext uri="{FF2B5EF4-FFF2-40B4-BE49-F238E27FC236}">
                <a16:creationId xmlns:a16="http://schemas.microsoft.com/office/drawing/2014/main" id="{13488B98-F21C-BE3B-BE31-A8C224AA4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24000"/>
            <a:ext cx="3810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/>
              <a:t>This data stream from one pixel...</a:t>
            </a:r>
          </a:p>
        </p:txBody>
      </p:sp>
      <p:sp>
        <p:nvSpPr>
          <p:cNvPr id="48134" name="Rectangle 9">
            <a:extLst>
              <a:ext uri="{FF2B5EF4-FFF2-40B4-BE49-F238E27FC236}">
                <a16:creationId xmlns:a16="http://schemas.microsoft.com/office/drawing/2014/main" id="{2AA94DC4-EC2B-8CDF-6925-610548EA7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2667000"/>
            <a:ext cx="39862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/>
              <a:t>...is decomposed into its components...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48135" name="Rectangle 10">
            <a:extLst>
              <a:ext uri="{FF2B5EF4-FFF2-40B4-BE49-F238E27FC236}">
                <a16:creationId xmlns:a16="http://schemas.microsoft.com/office/drawing/2014/main" id="{75A9F0F4-0208-0C5C-54F0-DCE784F7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794125"/>
            <a:ext cx="40544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/>
              <a:t>...unwanted signals are removed (detector glitches) leaving this cleaned signal: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48136" name="Line 11">
            <a:extLst>
              <a:ext uri="{FF2B5EF4-FFF2-40B4-BE49-F238E27FC236}">
                <a16:creationId xmlns:a16="http://schemas.microsoft.com/office/drawing/2014/main" id="{EF1FBBFE-69C1-B2C8-698B-0E8A60F32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1828800"/>
            <a:ext cx="838200" cy="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37" name="Line 12">
            <a:extLst>
              <a:ext uri="{FF2B5EF4-FFF2-40B4-BE49-F238E27FC236}">
                <a16:creationId xmlns:a16="http://schemas.microsoft.com/office/drawing/2014/main" id="{DCBEC713-9899-5293-CA48-19AD2D4F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0" y="1828800"/>
            <a:ext cx="0" cy="106680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38" name="Line 13">
            <a:extLst>
              <a:ext uri="{FF2B5EF4-FFF2-40B4-BE49-F238E27FC236}">
                <a16:creationId xmlns:a16="http://schemas.microsoft.com/office/drawing/2014/main" id="{FABE7040-1077-B815-5769-1039E0F8D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6477000"/>
            <a:ext cx="0" cy="38100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39" name="Line 14">
            <a:extLst>
              <a:ext uri="{FF2B5EF4-FFF2-40B4-BE49-F238E27FC236}">
                <a16:creationId xmlns:a16="http://schemas.microsoft.com/office/drawing/2014/main" id="{C8478D59-84BC-3DA0-5252-760FC3A7B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6858000"/>
            <a:ext cx="5257800" cy="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40" name="Rectangle 15">
            <a:extLst>
              <a:ext uri="{FF2B5EF4-FFF2-40B4-BE49-F238E27FC236}">
                <a16:creationId xmlns:a16="http://schemas.microsoft.com/office/drawing/2014/main" id="{8AB93DEA-5C2A-0807-A7E1-9AB7C156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7086600"/>
            <a:ext cx="4171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Figs. from Starck et al. 1999 A&amp;AS 138, 365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B681632D-109D-9A00-A160-8DE943FFE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1BBC1496-D95D-2FE2-2173-18E4632AB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733675"/>
            <a:ext cx="9410700" cy="38719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Amara Graps has an excellent wavelet page www.amara.com/current/wavelet.html with links to: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Mathcad wavelet extension pack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Mathematica wavelet programs 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IDL wavelet utilities in IDL Wavelet Toolkit (add-on to IDL) 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Python: PyWavelets: https://pywavelets.readthedocs.io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>
            <a:extLst>
              <a:ext uri="{FF2B5EF4-FFF2-40B4-BE49-F238E27FC236}">
                <a16:creationId xmlns:a16="http://schemas.microsoft.com/office/drawing/2014/main" id="{8FCB50EA-CF1A-322C-98CC-C21124F4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9525"/>
            <a:ext cx="7602538" cy="756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6AF64-4D71-2940-ADC3-B76D7F6A37D0}"/>
              </a:ext>
            </a:extLst>
          </p:cNvPr>
          <p:cNvSpPr txBox="1"/>
          <p:nvPr/>
        </p:nvSpPr>
        <p:spPr>
          <a:xfrm rot="5400000">
            <a:off x="8865394" y="5977732"/>
            <a:ext cx="24907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GB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ece.duke.edu</a:t>
            </a:r>
            <a:endParaRPr lang="en-GB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5">
            <a:extLst>
              <a:ext uri="{FF2B5EF4-FFF2-40B4-BE49-F238E27FC236}">
                <a16:creationId xmlns:a16="http://schemas.microsoft.com/office/drawing/2014/main" id="{3067AE28-F088-5D0D-F909-5672121B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24000"/>
            <a:ext cx="43910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2">
            <a:extLst>
              <a:ext uri="{FF2B5EF4-FFF2-40B4-BE49-F238E27FC236}">
                <a16:creationId xmlns:a16="http://schemas.microsoft.com/office/drawing/2014/main" id="{E5EED4DA-2682-80BA-BA24-1388058E0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Sampling theory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9FEFEB2-EC22-49AA-89E6-19CF9775C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416050"/>
            <a:ext cx="5181600" cy="59721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Nyquist-Shannon sampling theory:</a:t>
            </a:r>
          </a:p>
          <a:p>
            <a:pPr lvl="1" eaLnBrk="1" hangingPunct="1"/>
            <a:r>
              <a:rPr lang="en-GB" altLang="en-US" sz="2000">
                <a:ea typeface="ＭＳ Ｐゴシック" panose="020B0600070205080204" pitchFamily="34" charset="-128"/>
              </a:rPr>
              <a:t>Suppose a function </a:t>
            </a:r>
            <a:r>
              <a:rPr lang="en-GB" altLang="en-US" sz="2000" i="1">
                <a:ea typeface="ＭＳ Ｐゴシック" panose="020B0600070205080204" pitchFamily="34" charset="-128"/>
              </a:rPr>
              <a:t>f(x)</a:t>
            </a:r>
            <a:r>
              <a:rPr lang="en-GB" altLang="en-US" sz="2000">
                <a:ea typeface="ＭＳ Ｐゴシック" panose="020B0600070205080204" pitchFamily="34" charset="-128"/>
              </a:rPr>
              <a:t> has a Fourier transform </a:t>
            </a:r>
            <a:r>
              <a:rPr lang="en-GB" altLang="en-US" sz="2000" i="1">
                <a:ea typeface="ＭＳ Ｐゴシック" panose="020B0600070205080204" pitchFamily="34" charset="-128"/>
              </a:rPr>
              <a:t>F(k)</a:t>
            </a:r>
            <a:r>
              <a:rPr lang="en-GB" altLang="en-US" sz="2000">
                <a:ea typeface="ＭＳ Ｐゴシック" panose="020B0600070205080204" pitchFamily="34" charset="-128"/>
              </a:rPr>
              <a:t> that is zero above some scale </a:t>
            </a:r>
            <a:r>
              <a:rPr lang="en-GB" altLang="en-US" sz="2000" i="1">
                <a:ea typeface="ＭＳ Ｐゴシック" panose="020B0600070205080204" pitchFamily="34" charset="-128"/>
              </a:rPr>
              <a:t>k&gt;k</a:t>
            </a:r>
            <a:r>
              <a:rPr lang="en-GB" altLang="en-US" sz="2000" i="1" baseline="-25000">
                <a:ea typeface="ＭＳ Ｐゴシック" panose="020B0600070205080204" pitchFamily="34" charset="-128"/>
              </a:rPr>
              <a:t>0</a:t>
            </a:r>
            <a:endParaRPr lang="en-GB" altLang="en-US" sz="2000" i="1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GB" altLang="en-US" sz="2000">
                <a:ea typeface="ＭＳ Ｐゴシック" panose="020B0600070205080204" pitchFamily="34" charset="-128"/>
              </a:rPr>
              <a:t>Then </a:t>
            </a:r>
            <a:r>
              <a:rPr lang="en-GB" altLang="en-US" sz="2000" i="1">
                <a:ea typeface="ＭＳ Ｐゴシック" panose="020B0600070205080204" pitchFamily="34" charset="-128"/>
              </a:rPr>
              <a:t>f</a:t>
            </a:r>
            <a:r>
              <a:rPr lang="en-GB" altLang="en-US" sz="2000">
                <a:ea typeface="ＭＳ Ｐゴシック" panose="020B0600070205080204" pitchFamily="34" charset="-128"/>
              </a:rPr>
              <a:t> can be </a:t>
            </a:r>
            <a:r>
              <a:rPr lang="en-GB" altLang="en-US" sz="2000" i="1">
                <a:ea typeface="ＭＳ Ｐゴシック" panose="020B0600070205080204" pitchFamily="34" charset="-128"/>
              </a:rPr>
              <a:t>completely</a:t>
            </a:r>
            <a:r>
              <a:rPr lang="en-GB" altLang="en-US" sz="2000">
                <a:ea typeface="ＭＳ Ｐゴシック" panose="020B0600070205080204" pitchFamily="34" charset="-128"/>
              </a:rPr>
              <a:t> specified if it is sampled at regular intervals no wider than (2</a:t>
            </a:r>
            <a:r>
              <a:rPr lang="en-GB" altLang="en-US" sz="2000" i="1">
                <a:ea typeface="ＭＳ Ｐゴシック" panose="020B0600070205080204" pitchFamily="34" charset="-128"/>
              </a:rPr>
              <a:t>k</a:t>
            </a:r>
            <a:r>
              <a:rPr lang="en-GB" altLang="en-US" sz="2000" i="1" baseline="-25000">
                <a:ea typeface="ＭＳ Ｐゴシック" panose="020B0600070205080204" pitchFamily="34" charset="-128"/>
              </a:rPr>
              <a:t>0</a:t>
            </a:r>
            <a:r>
              <a:rPr lang="en-GB" altLang="en-US" sz="2000">
                <a:ea typeface="ＭＳ Ｐゴシック" panose="020B0600070205080204" pitchFamily="34" charset="-128"/>
              </a:rPr>
              <a:t>)</a:t>
            </a:r>
            <a:r>
              <a:rPr lang="en-GB" altLang="en-US" sz="2000" baseline="30000">
                <a:ea typeface="ＭＳ Ｐゴシック" panose="020B0600070205080204" pitchFamily="34" charset="-128"/>
              </a:rPr>
              <a:t>-1</a:t>
            </a:r>
            <a:r>
              <a:rPr lang="en-GB" altLang="en-US" sz="2000">
                <a:ea typeface="ＭＳ Ｐゴシック" panose="020B0600070205080204" pitchFamily="34" charset="-128"/>
              </a:rPr>
              <a:t> (Nyquist sampling)</a:t>
            </a:r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</a:t>
            </a:r>
            <a:r>
              <a:rPr lang="en-GB" altLang="en-US" sz="2400">
                <a:ea typeface="ＭＳ Ｐゴシック" panose="020B0600070205080204" pitchFamily="34" charset="-128"/>
              </a:rPr>
              <a:t> Astronomers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 pixels are usually ~half the FWHM or smaller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Sampling more coarsely than this (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>
                <a:ea typeface="ＭＳ Ｐゴシック" panose="020B0600070205080204" pitchFamily="34" charset="-128"/>
              </a:rPr>
              <a:t>undersampling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>
                <a:ea typeface="ＭＳ Ｐゴシック" panose="020B0600070205080204" pitchFamily="34" charset="-128"/>
              </a:rPr>
              <a:t>) loses information &amp; can create artefacts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Undersampled detectors (e.g. HST WFC, SCUBA) need dithering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Finer sampling than Nyquist referred to as 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>
                <a:ea typeface="ＭＳ Ｐゴシック" panose="020B0600070205080204" pitchFamily="34" charset="-128"/>
              </a:rPr>
              <a:t>oversampling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endParaRPr lang="en-GB" altLang="en-US" sz="3600" b="1" i="1">
              <a:ea typeface="ＭＳ Ｐゴシック" panose="020B0600070205080204" pitchFamily="34" charset="-128"/>
            </a:endParaRPr>
          </a:p>
        </p:txBody>
      </p:sp>
      <p:pic>
        <p:nvPicPr>
          <p:cNvPr id="250884" name="Picture 4">
            <a:extLst>
              <a:ext uri="{FF2B5EF4-FFF2-40B4-BE49-F238E27FC236}">
                <a16:creationId xmlns:a16="http://schemas.microsoft.com/office/drawing/2014/main" id="{BC3941ED-B088-3984-22C2-9557F18F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524000"/>
            <a:ext cx="43751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6">
            <a:extLst>
              <a:ext uri="{FF2B5EF4-FFF2-40B4-BE49-F238E27FC236}">
                <a16:creationId xmlns:a16="http://schemas.microsoft.com/office/drawing/2014/main" id="{C02A1DDB-D2D8-F5A4-A1E4-93C2B026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6994525"/>
            <a:ext cx="434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000"/>
              <a:t>Images from wikipedia.org/wiki/Moire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FDA8FE97-1008-2711-BEFE-2C83CAE7B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Confusion limit 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14512C88-6594-C1C0-7BF5-458D309F7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710113" cy="577532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Sufficiently deep astronomical images are a crowded field of blended sources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RMS from this </a:t>
            </a:r>
            <a:r>
              <a:rPr lang="ja-JP" altLang="en-GB" sz="2400">
                <a:ea typeface="ＭＳ Ｐゴシック" panose="020B0600070205080204" pitchFamily="34" charset="-128"/>
              </a:rPr>
              <a:t>‘</a:t>
            </a:r>
            <a:r>
              <a:rPr lang="en-GB" altLang="ja-JP" sz="2400">
                <a:ea typeface="ＭＳ Ｐゴシック" panose="020B0600070205080204" pitchFamily="34" charset="-128"/>
              </a:rPr>
              <a:t>background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 dominated by objects with number density of about 1 per point spread function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Effective limit for source extraction is determined by the desired significance (e.g. 3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, 5) and number counts dN/dS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In astronomy, usually 1 source per 20-40 beams is reasonable for a 5 confusion-limited catalogue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82789491-BBB2-5C83-BB12-284CBFEB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7924" r="5069" b="6830"/>
          <a:stretch>
            <a:fillRect/>
          </a:stretch>
        </p:blipFill>
        <p:spPr bwMode="auto">
          <a:xfrm>
            <a:off x="5638800" y="1524000"/>
            <a:ext cx="4267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>
            <a:extLst>
              <a:ext uri="{FF2B5EF4-FFF2-40B4-BE49-F238E27FC236}">
                <a16:creationId xmlns:a16="http://schemas.microsoft.com/office/drawing/2014/main" id="{1FFB25A6-2C5E-6266-6709-228E65579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5694363"/>
            <a:ext cx="415607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/>
              <a:t>Fig. shows NICMOS image of the Galactic Centre, from ssc.spitzer.caltech.edu. </a:t>
            </a:r>
            <a:r>
              <a:rPr lang="en-GB" altLang="en-US" sz="1800">
                <a:sym typeface="Symbol" pitchFamily="2" charset="2"/>
              </a:rPr>
              <a:t>See e.g. Condon 1974 ApJ 188, 279; </a:t>
            </a:r>
            <a:r>
              <a:rPr lang="en-GB" altLang="en-US" sz="1800">
                <a:solidFill>
                  <a:srgbClr val="000000"/>
                </a:solidFill>
              </a:rPr>
              <a:t>Väisänen</a:t>
            </a:r>
            <a:r>
              <a:rPr lang="en-GB" altLang="en-US" sz="1800">
                <a:sym typeface="Symbol" pitchFamily="2" charset="2"/>
              </a:rPr>
              <a:t> et al. 2001 MNRAS 325, 1241 &amp; refs. therein</a:t>
            </a:r>
            <a:endParaRPr lang="en-GB" altLang="en-US" sz="2000"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01F268CF-6282-DFD3-4B92-80A94C7F1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Deconvolution 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0DE5542E-F92C-B205-81FE-9FAA1EBE8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4953000" cy="5410200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Convolution is also equivalent to changing the amplitudes of shortest-wavelength Fourier components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Process is reversible (if you can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400">
                <a:ea typeface="ＭＳ Ｐゴシック" panose="020B0600070205080204" pitchFamily="34" charset="-128"/>
              </a:rPr>
              <a:t> then you can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</a:t>
            </a:r>
            <a:r>
              <a:rPr lang="en-GB" altLang="en-US" sz="2400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Why not apply it to real data by just beefing up the high-frequency Fourier components?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Image of Rosalind Franklin blurred by convolving with kernel (sum over pixels), then restored by amplifying some high-frequency Fourier components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53251" name="Picture 7" descr="&#13;franklin1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837A8B59-E534-88AB-2265-BB866E00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1450"/>
            <a:ext cx="4189413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8" name="Picture 8" descr="&#13;franklin2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C2F8CB41-30E5-CE9C-2CA8-5C940650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441450"/>
            <a:ext cx="4189412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9" name="Picture 9" descr="&#13;franklin3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7B90F2AE-CD31-991C-D586-BDA5E8EE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447800"/>
            <a:ext cx="4187825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10">
            <a:extLst>
              <a:ext uri="{FF2B5EF4-FFF2-40B4-BE49-F238E27FC236}">
                <a16:creationId xmlns:a16="http://schemas.microsoft.com/office/drawing/2014/main" id="{4F619CBD-F52C-4720-8BC5-94789201A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162800"/>
            <a:ext cx="414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Initial image adapted from figure at primezero.com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39C2D8DC-5196-9463-2515-3C25A285C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3716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Basic stuff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21ED5588-6826-EF41-B495-B66F63DA8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286000"/>
            <a:ext cx="9410700" cy="5064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s odd about these data streams?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17411" name="Picture 4" descr="&#13;example1.jpeg    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52A8BCC4-2365-5150-6658-533FC9E2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4979"/>
          <a:stretch>
            <a:fillRect/>
          </a:stretch>
        </p:blipFill>
        <p:spPr bwMode="auto">
          <a:xfrm>
            <a:off x="228600" y="2819400"/>
            <a:ext cx="57388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&#13;example2.jpeg    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5484D28C-E865-E88B-6977-EB152F10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2483" r="13278" b="4979"/>
          <a:stretch>
            <a:fillRect/>
          </a:stretch>
        </p:blipFill>
        <p:spPr bwMode="auto">
          <a:xfrm>
            <a:off x="5638800" y="2840038"/>
            <a:ext cx="4595813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2" name="Rectangle 6">
            <a:extLst>
              <a:ext uri="{FF2B5EF4-FFF2-40B4-BE49-F238E27FC236}">
                <a16:creationId xmlns:a16="http://schemas.microsoft.com/office/drawing/2014/main" id="{7C0494F0-3D72-A6CA-6B67-2708C3BE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553200"/>
            <a:ext cx="9677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438" tIns="39718" rIns="79438" bIns="39718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/>
              <a:t>Moral: use </a:t>
            </a:r>
            <a:r>
              <a:rPr lang="en-GB" altLang="en-US" i="1"/>
              <a:t>(data-model)/noise</a:t>
            </a:r>
            <a:r>
              <a:rPr lang="en-GB" altLang="en-US"/>
              <a:t> or your signal-to-noise histogram to make sure your noise estimates are realistic!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2C912540-174E-A3BB-7E26-2F35A4C90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9410700" cy="749300"/>
          </a:xfrm>
        </p:spPr>
        <p:txBody>
          <a:bodyPr/>
          <a:lstStyle/>
          <a:p>
            <a:pPr eaLnBrk="1" hangingPunct="1"/>
            <a:r>
              <a:rPr lang="en-GB" altLang="en-US" sz="4400">
                <a:ea typeface="ＭＳ Ｐゴシック" panose="020B0600070205080204" pitchFamily="34" charset="-128"/>
              </a:rPr>
              <a:t>Deconvolution - what went wrong?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54274" name="Picture 5" descr="fig1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CD25D952-FA82-DD95-E3D4-E9AA82A8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4710" r="24646" b="12856"/>
          <a:stretch>
            <a:fillRect/>
          </a:stretch>
        </p:blipFill>
        <p:spPr bwMode="auto">
          <a:xfrm>
            <a:off x="457200" y="1524000"/>
            <a:ext cx="2590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6" descr="fig2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40E70C34-F181-0108-69B2-3815CFE1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4710" r="24646" b="15211"/>
          <a:stretch>
            <a:fillRect/>
          </a:stretch>
        </p:blipFill>
        <p:spPr bwMode="auto">
          <a:xfrm>
            <a:off x="3733800" y="15240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5" name="Picture 7" descr="fig3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CADD901A-C8D8-9908-8B6A-36E37A99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t="4710" r="24648" b="15211"/>
          <a:stretch>
            <a:fillRect/>
          </a:stretch>
        </p:blipFill>
        <p:spPr bwMode="auto">
          <a:xfrm>
            <a:off x="457200" y="45720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6" name="Picture 8" descr="fig4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2C201E84-CFAB-2205-C0DD-A9411779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4710" r="24686" b="15211"/>
          <a:stretch>
            <a:fillRect/>
          </a:stretch>
        </p:blipFill>
        <p:spPr bwMode="auto">
          <a:xfrm>
            <a:off x="3733800" y="45720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7" name="Picture 9" descr="fig5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18851F86-36D3-92A5-AB73-C488EB2F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t="5251" r="24648" b="14671"/>
          <a:stretch>
            <a:fillRect/>
          </a:stretch>
        </p:blipFill>
        <p:spPr bwMode="auto">
          <a:xfrm>
            <a:off x="7620000" y="44958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9" name="Picture 11" descr="fig6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C4633ED6-56B6-6C3F-E99A-7EB6ECB7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4710" r="24686" b="15211"/>
          <a:stretch>
            <a:fillRect/>
          </a:stretch>
        </p:blipFill>
        <p:spPr bwMode="auto">
          <a:xfrm>
            <a:off x="7543800" y="15240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3">
            <a:extLst>
              <a:ext uri="{FF2B5EF4-FFF2-40B4-BE49-F238E27FC236}">
                <a16:creationId xmlns:a16="http://schemas.microsoft.com/office/drawing/2014/main" id="{599319FC-5A75-FCD3-6611-048AF59C2C4F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75125"/>
            <a:ext cx="604838" cy="396875"/>
            <a:chOff x="1056" y="2630"/>
            <a:chExt cx="381" cy="250"/>
          </a:xfrm>
        </p:grpSpPr>
        <p:sp>
          <p:nvSpPr>
            <p:cNvPr id="54292" name="Line 13">
              <a:extLst>
                <a:ext uri="{FF2B5EF4-FFF2-40B4-BE49-F238E27FC236}">
                  <a16:creationId xmlns:a16="http://schemas.microsoft.com/office/drawing/2014/main" id="{753DE42C-07C3-B548-EEA2-E3CF2CAD7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4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293" name="Rectangle 14">
              <a:extLst>
                <a:ext uri="{FF2B5EF4-FFF2-40B4-BE49-F238E27FC236}">
                  <a16:creationId xmlns:a16="http://schemas.microsoft.com/office/drawing/2014/main" id="{FF655CB5-E74D-ED07-B4B0-89FA4FC56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" y="2630"/>
              <a:ext cx="3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2000"/>
                <a:t>FT</a:t>
              </a:r>
              <a:endParaRPr lang="en-GB" altLang="en-US" sz="3000">
                <a:solidFill>
                  <a:srgbClr val="E3284A"/>
                </a:solidFill>
              </a:endParaRPr>
            </a:p>
          </p:txBody>
        </p:sp>
      </p:grpSp>
      <p:grpSp>
        <p:nvGrpSpPr>
          <p:cNvPr id="3" name="Group 24">
            <a:extLst>
              <a:ext uri="{FF2B5EF4-FFF2-40B4-BE49-F238E27FC236}">
                <a16:creationId xmlns:a16="http://schemas.microsoft.com/office/drawing/2014/main" id="{C81B98DF-74CC-DCAA-B4FE-FF5D0E157F0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191000"/>
            <a:ext cx="608013" cy="396875"/>
            <a:chOff x="3120" y="2640"/>
            <a:chExt cx="383" cy="250"/>
          </a:xfrm>
        </p:grpSpPr>
        <p:sp>
          <p:nvSpPr>
            <p:cNvPr id="54290" name="Line 15">
              <a:extLst>
                <a:ext uri="{FF2B5EF4-FFF2-40B4-BE49-F238E27FC236}">
                  <a16:creationId xmlns:a16="http://schemas.microsoft.com/office/drawing/2014/main" id="{AA346914-F0D3-0432-C0D7-7BD36F1C2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64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291" name="Rectangle 16">
              <a:extLst>
                <a:ext uri="{FF2B5EF4-FFF2-40B4-BE49-F238E27FC236}">
                  <a16:creationId xmlns:a16="http://schemas.microsoft.com/office/drawing/2014/main" id="{43B7496F-E88D-C8E6-EA5B-EF2EE0389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640"/>
              <a:ext cx="3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2000"/>
                <a:t>FT</a:t>
              </a:r>
              <a:endParaRPr lang="en-GB" altLang="en-US" sz="3000">
                <a:solidFill>
                  <a:srgbClr val="E3284A"/>
                </a:solidFill>
              </a:endParaRPr>
            </a:p>
          </p:txBody>
        </p:sp>
      </p:grpSp>
      <p:sp>
        <p:nvSpPr>
          <p:cNvPr id="278545" name="Rectangle 17">
            <a:extLst>
              <a:ext uri="{FF2B5EF4-FFF2-40B4-BE49-F238E27FC236}">
                <a16:creationId xmlns:a16="http://schemas.microsoft.com/office/drawing/2014/main" id="{76E5DD36-36AC-65AC-2971-80DC28250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465763"/>
            <a:ext cx="533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5000">
                <a:sym typeface="Symbol" pitchFamily="2" charset="2"/>
              </a:rPr>
              <a:t></a:t>
            </a:r>
            <a:endParaRPr lang="en-GB" altLang="en-US" sz="3000">
              <a:solidFill>
                <a:srgbClr val="E3284A"/>
              </a:solidFill>
            </a:endParaRPr>
          </a:p>
        </p:txBody>
      </p:sp>
      <p:sp>
        <p:nvSpPr>
          <p:cNvPr id="278546" name="Rectangle 18">
            <a:extLst>
              <a:ext uri="{FF2B5EF4-FFF2-40B4-BE49-F238E27FC236}">
                <a16:creationId xmlns:a16="http://schemas.microsoft.com/office/drawing/2014/main" id="{2D986AF6-8B15-758B-9A3B-6AB35BC19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70525"/>
            <a:ext cx="5556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5000"/>
              <a:t>=</a:t>
            </a: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E3D75ADA-7E16-1112-2980-DF793BD36BBC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4114800"/>
            <a:ext cx="684213" cy="457200"/>
            <a:chOff x="5568" y="2592"/>
            <a:chExt cx="431" cy="288"/>
          </a:xfrm>
        </p:grpSpPr>
        <p:sp>
          <p:nvSpPr>
            <p:cNvPr id="54288" name="Rectangle 19">
              <a:extLst>
                <a:ext uri="{FF2B5EF4-FFF2-40B4-BE49-F238E27FC236}">
                  <a16:creationId xmlns:a16="http://schemas.microsoft.com/office/drawing/2014/main" id="{9CAABAF6-3D2C-3020-C005-7D1AEF232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" y="2592"/>
              <a:ext cx="3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2000"/>
                <a:t>FT</a:t>
              </a:r>
              <a:endParaRPr lang="en-GB" altLang="en-US" sz="3000">
                <a:solidFill>
                  <a:srgbClr val="E3284A"/>
                </a:solidFill>
              </a:endParaRPr>
            </a:p>
          </p:txBody>
        </p:sp>
        <p:sp>
          <p:nvSpPr>
            <p:cNvPr id="54289" name="Line 21">
              <a:extLst>
                <a:ext uri="{FF2B5EF4-FFF2-40B4-BE49-F238E27FC236}">
                  <a16:creationId xmlns:a16="http://schemas.microsoft.com/office/drawing/2014/main" id="{7802FFF2-F573-A92A-502C-F2CF7F723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68" y="2592"/>
              <a:ext cx="0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54285" name="Rectangle 22">
            <a:extLst>
              <a:ext uri="{FF2B5EF4-FFF2-40B4-BE49-F238E27FC236}">
                <a16:creationId xmlns:a16="http://schemas.microsoft.com/office/drawing/2014/main" id="{1B5F93FC-8537-B31C-29C3-1E1A72A41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7221538"/>
            <a:ext cx="9488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3.6</a:t>
            </a:r>
            <a:r>
              <a:rPr lang="en-GB" altLang="en-US" sz="1600">
                <a:sym typeface="Symbol" pitchFamily="2" charset="2"/>
              </a:rPr>
              <a:t>m image of</a:t>
            </a:r>
            <a:r>
              <a:rPr lang="en-GB" altLang="en-US" sz="1600"/>
              <a:t> NGC7793, from SINGS survey. PSF (resampled) and data from ssc.spitzer.caltech.edu</a:t>
            </a:r>
          </a:p>
        </p:txBody>
      </p:sp>
      <p:sp>
        <p:nvSpPr>
          <p:cNvPr id="54286" name="Rectangle 26">
            <a:extLst>
              <a:ext uri="{FF2B5EF4-FFF2-40B4-BE49-F238E27FC236}">
                <a16:creationId xmlns:a16="http://schemas.microsoft.com/office/drawing/2014/main" id="{2D68BE16-B11A-760B-4E06-14FFD3D63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187450"/>
            <a:ext cx="839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</a:t>
            </a:r>
          </a:p>
        </p:txBody>
      </p:sp>
      <p:sp>
        <p:nvSpPr>
          <p:cNvPr id="54287" name="Rectangle 27">
            <a:extLst>
              <a:ext uri="{FF2B5EF4-FFF2-40B4-BE49-F238E27FC236}">
                <a16:creationId xmlns:a16="http://schemas.microsoft.com/office/drawing/2014/main" id="{274AACBD-0FA7-A837-C034-0C90A8902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19200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PSF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45" grpId="0" autoUpdateAnimBg="0"/>
      <p:bldP spid="278546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0">
            <a:extLst>
              <a:ext uri="{FF2B5EF4-FFF2-40B4-BE49-F238E27FC236}">
                <a16:creationId xmlns:a16="http://schemas.microsoft.com/office/drawing/2014/main" id="{23C4D85A-5624-7771-3917-6DB0EE15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Deconvolution - what went wrong?</a:t>
            </a:r>
          </a:p>
        </p:txBody>
      </p:sp>
      <p:sp>
        <p:nvSpPr>
          <p:cNvPr id="55298" name="Rectangle 21">
            <a:extLst>
              <a:ext uri="{FF2B5EF4-FFF2-40B4-BE49-F238E27FC236}">
                <a16:creationId xmlns:a16="http://schemas.microsoft.com/office/drawing/2014/main" id="{378F5F25-2F11-6B3B-5EB9-FFC5F4DBC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3151188"/>
            <a:ext cx="9410700" cy="3667125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Moral: need sufficient signal-to-noise in Fourier components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 Gaussian PSF is also a Gaussian in Fourier space so high-frequency components are suppressed by a factor ~exp(-0.5(k/k</a:t>
            </a:r>
            <a:r>
              <a:rPr lang="en-GB" altLang="en-US" baseline="-25000">
                <a:ea typeface="ＭＳ Ｐゴシック" panose="020B0600070205080204" pitchFamily="34" charset="-128"/>
              </a:rPr>
              <a:t>0</a:t>
            </a:r>
            <a:r>
              <a:rPr lang="en-GB" altLang="en-US">
                <a:ea typeface="ＭＳ Ｐゴシック" panose="020B0600070205080204" pitchFamily="34" charset="-128"/>
              </a:rPr>
              <a:t>)</a:t>
            </a:r>
            <a:r>
              <a:rPr lang="en-GB" altLang="en-US" baseline="30000">
                <a:ea typeface="ＭＳ Ｐゴシック" panose="020B0600070205080204" pitchFamily="34" charset="-128"/>
              </a:rPr>
              <a:t>2</a:t>
            </a:r>
            <a:r>
              <a:rPr lang="en-GB" altLang="en-US">
                <a:ea typeface="ＭＳ Ｐゴシック" panose="020B0600070205080204" pitchFamily="34" charset="-128"/>
              </a:rPr>
              <a:t>)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Even in my Rosalind Franklin deconvolution earlier, digitisation error crept in on the smallest scales so not all Fourier modes could be boosted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D944CE14-9C6C-3743-2E38-9A02A069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The limits of deconvolution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EE1B0604-BB47-D7A2-E6B1-B936F90EF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22388"/>
            <a:ext cx="9715500" cy="6069012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Position of an isolated point source can be found to an accuracy of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about </a:t>
            </a:r>
            <a:r>
              <a:rPr lang="en-GB" altLang="en-US" sz="2400" baseline="-25000">
                <a:ea typeface="ＭＳ Ｐゴシック" panose="020B0600070205080204" pitchFamily="34" charset="-128"/>
                <a:sym typeface="Symbol" pitchFamily="2" charset="2"/>
              </a:rPr>
              <a:t>FWHM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/(2S/N) which tends to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zero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as S/N (e.g. Condon 1997 PASP 109, 166)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Arbitrary Fourier-based super-resolution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is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mathematically possible if noise-free but what if we add noise? Resolution can be improved only by a factor (S/N)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1/2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(Lucy 1992 AJ 261, 706)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Rayleigh-like argument by Lucy 1992 AJ 104, 1260 &amp; Lucy 1992 A&amp;A 261, 706: can we resolve an equal-component double star in a deconvolved image? 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Distinguishing one star </a:t>
            </a:r>
            <a:r>
              <a:rPr lang="en-GB" altLang="en-US" sz="2400" i="1">
                <a:ea typeface="ＭＳ Ｐゴシック" panose="020B0600070205080204" pitchFamily="34" charset="-128"/>
              </a:rPr>
              <a:t>vs. </a:t>
            </a:r>
            <a:r>
              <a:rPr lang="en-GB" altLang="en-US" sz="2400">
                <a:ea typeface="ＭＳ Ｐゴシック" panose="020B0600070205080204" pitchFamily="34" charset="-128"/>
              </a:rPr>
              <a:t>two stars depends on the image </a:t>
            </a:r>
            <a:r>
              <a:rPr lang="en-GB" altLang="en-US" sz="2400" i="1">
                <a:ea typeface="ＭＳ Ｐゴシック" panose="020B0600070205080204" pitchFamily="34" charset="-128"/>
              </a:rPr>
              <a:t>dipole</a:t>
            </a:r>
            <a:r>
              <a:rPr lang="en-GB" altLang="en-US" sz="2400">
                <a:ea typeface="ＭＳ Ｐゴシック" panose="020B0600070205080204" pitchFamily="34" charset="-128"/>
              </a:rPr>
              <a:t>. Its measurement scales as (S/N)</a:t>
            </a:r>
            <a:r>
              <a:rPr lang="en-GB" altLang="en-US" sz="2400" baseline="30000">
                <a:ea typeface="ＭＳ Ｐゴシック" panose="020B0600070205080204" pitchFamily="34" charset="-128"/>
              </a:rPr>
              <a:t>1/4</a:t>
            </a:r>
            <a:r>
              <a:rPr lang="en-GB" altLang="en-US" sz="240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What about distinguishing a double star from an </a:t>
            </a:r>
            <a:r>
              <a:rPr lang="en-GB" altLang="en-US" sz="2400" i="1">
                <a:ea typeface="ＭＳ Ｐゴシック" panose="020B0600070205080204" pitchFamily="34" charset="-128"/>
              </a:rPr>
              <a:t>extended</a:t>
            </a:r>
            <a:r>
              <a:rPr lang="en-GB" altLang="en-US" sz="2400">
                <a:ea typeface="ＭＳ Ｐゴシック" panose="020B0600070205080204" pitchFamily="34" charset="-128"/>
              </a:rPr>
              <a:t> object?</a:t>
            </a:r>
          </a:p>
          <a:p>
            <a:pPr lvl="1" eaLnBrk="1" hangingPunct="1"/>
            <a:r>
              <a:rPr lang="en-GB" altLang="en-US" sz="2400">
                <a:ea typeface="ＭＳ Ｐゴシック" panose="020B0600070205080204" pitchFamily="34" charset="-128"/>
              </a:rPr>
              <a:t>This is a </a:t>
            </a:r>
            <a:r>
              <a:rPr lang="en-GB" altLang="en-US" sz="2400" i="1">
                <a:ea typeface="ＭＳ Ｐゴシック" panose="020B0600070205080204" pitchFamily="34" charset="-128"/>
              </a:rPr>
              <a:t>quadrupole </a:t>
            </a:r>
            <a:r>
              <a:rPr lang="en-GB" altLang="en-US" sz="2400">
                <a:ea typeface="ＭＳ Ｐゴシック" panose="020B0600070205080204" pitchFamily="34" charset="-128"/>
              </a:rPr>
              <a:t>measurement, scaling as (S/N)</a:t>
            </a:r>
            <a:r>
              <a:rPr lang="en-GB" altLang="en-US" sz="2400" baseline="30000">
                <a:ea typeface="ＭＳ Ｐゴシック" panose="020B0600070205080204" pitchFamily="34" charset="-128"/>
              </a:rPr>
              <a:t>1/8</a:t>
            </a:r>
            <a:r>
              <a:rPr lang="en-GB" altLang="en-US" sz="240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 sz="2400" b="1" i="1">
                <a:ea typeface="ＭＳ Ｐゴシック" panose="020B0600070205080204" pitchFamily="34" charset="-128"/>
              </a:rPr>
              <a:t>These are formidable barriers!</a:t>
            </a:r>
            <a:r>
              <a:rPr lang="en-GB" altLang="en-US" b="1" i="1">
                <a:ea typeface="ＭＳ Ｐゴシック" panose="020B0600070205080204" pitchFamily="34" charset="-128"/>
              </a:rPr>
              <a:t> </a:t>
            </a:r>
            <a:r>
              <a:rPr lang="en-GB" altLang="en-US" sz="2400">
                <a:ea typeface="ＭＳ Ｐゴシック" panose="020B0600070205080204" pitchFamily="34" charset="-128"/>
              </a:rPr>
              <a:t>But gains appear better if assuming a model (e.g. quasar host galaxies, gravitational lenses).</a:t>
            </a:r>
            <a:endParaRPr lang="en-GB" altLang="en-US" b="1" i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664D3046-3936-065F-B4CF-A5A9D3BC7D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The limits of deconvolution</a:t>
            </a:r>
          </a:p>
        </p:txBody>
      </p:sp>
      <p:pic>
        <p:nvPicPr>
          <p:cNvPr id="57346" name="Picture 5">
            <a:extLst>
              <a:ext uri="{FF2B5EF4-FFF2-40B4-BE49-F238E27FC236}">
                <a16:creationId xmlns:a16="http://schemas.microsoft.com/office/drawing/2014/main" id="{82938414-4407-B08A-5479-FA1EED86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8153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6">
            <a:extLst>
              <a:ext uri="{FF2B5EF4-FFF2-40B4-BE49-F238E27FC236}">
                <a16:creationId xmlns:a16="http://schemas.microsoft.com/office/drawing/2014/main" id="{A7AA1106-9C93-8CF3-E9C0-5B35601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5638800"/>
            <a:ext cx="9269412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200"/>
              <a:t>Cloverleaf quasar observed with ESO 2.2m telescope (figure from Magain et al. 1998 ApJ 494, 472). Left: observed image with FWHM 1.3</a:t>
            </a:r>
            <a:r>
              <a:rPr lang="ja-JP" altLang="en-GB" sz="2200"/>
              <a:t>’’</a:t>
            </a:r>
            <a:r>
              <a:rPr lang="en-GB" altLang="ja-JP" sz="2200"/>
              <a:t>. Right: deconvolved image with 0.5</a:t>
            </a:r>
            <a:r>
              <a:rPr lang="ja-JP" altLang="en-GB" sz="2200"/>
              <a:t>’’</a:t>
            </a:r>
            <a:r>
              <a:rPr lang="en-GB" altLang="ja-JP" sz="2200"/>
              <a:t> resolution, made assuming the image is made of a number of point sources. But note that we don</a:t>
            </a:r>
            <a:r>
              <a:rPr lang="ja-JP" altLang="en-GB" sz="2200"/>
              <a:t>’</a:t>
            </a:r>
            <a:r>
              <a:rPr lang="en-GB" altLang="ja-JP" sz="2200"/>
              <a:t>t necessarily have information at 0.5</a:t>
            </a:r>
            <a:r>
              <a:rPr lang="ja-JP" altLang="en-GB" sz="2200"/>
              <a:t>’’</a:t>
            </a:r>
            <a:r>
              <a:rPr lang="en-GB" altLang="ja-JP" sz="2200"/>
              <a:t> resolution </a:t>
            </a:r>
            <a:r>
              <a:rPr lang="en-GB" altLang="ja-JP" sz="2200" i="1"/>
              <a:t>everywhere</a:t>
            </a:r>
            <a:r>
              <a:rPr lang="en-GB" altLang="ja-JP" sz="2200"/>
              <a:t> in the image. </a:t>
            </a:r>
            <a:endParaRPr lang="en-GB" altLang="en-US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F229BC49-3E0C-4421-8F29-4D7DBAD91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C25B6783-CAFD-5D5F-D51A-21CB37737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10044113" cy="6067425"/>
          </a:xfrm>
        </p:spPr>
        <p:txBody>
          <a:bodyPr/>
          <a:lstStyle/>
          <a:p>
            <a:pPr marL="533400" indent="-533400" eaLnBrk="1" hangingPunct="1"/>
            <a:r>
              <a:rPr lang="en-GB" altLang="en-US" sz="2400">
                <a:ea typeface="ＭＳ Ｐゴシック" panose="020B0600070205080204" pitchFamily="34" charset="-128"/>
              </a:rPr>
              <a:t>Interferometry only samples a small part of the Fourier plane (known as u-v plane in astronomy). This means the point spread function has lots of features (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>
                <a:ea typeface="ＭＳ Ｐゴシック" panose="020B0600070205080204" pitchFamily="34" charset="-128"/>
              </a:rPr>
              <a:t>dirty beam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>
                <a:ea typeface="ＭＳ Ｐゴシック" panose="020B0600070205080204" pitchFamily="34" charset="-128"/>
              </a:rPr>
              <a:t>) unlike desired Gaussian or Airy function (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>
                <a:ea typeface="ＭＳ Ｐゴシック" panose="020B0600070205080204" pitchFamily="34" charset="-128"/>
              </a:rPr>
              <a:t>clean beam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>
                <a:ea typeface="ＭＳ Ｐゴシック" panose="020B0600070205080204" pitchFamily="34" charset="-128"/>
              </a:rPr>
              <a:t>)</a:t>
            </a:r>
          </a:p>
          <a:p>
            <a:pPr marL="533400" indent="-533400" eaLnBrk="1" hangingPunct="1"/>
            <a:r>
              <a:rPr lang="en-GB" altLang="en-US" sz="2400">
                <a:ea typeface="ＭＳ Ｐゴシック" panose="020B0600070205080204" pitchFamily="34" charset="-128"/>
              </a:rPr>
              <a:t>Radio telescopes collect both amplitudes and phases (unlike e.g.    X-ray crystallography which is just amplitudes)</a:t>
            </a:r>
          </a:p>
          <a:p>
            <a:pPr marL="533400" indent="-533400" eaLnBrk="1" hangingPunct="1"/>
            <a:r>
              <a:rPr lang="en-GB" altLang="en-US" sz="2400">
                <a:ea typeface="ＭＳ Ｐゴシック" panose="020B0600070205080204" pitchFamily="34" charset="-128"/>
              </a:rPr>
              <a:t>CLEAN uses iterative model to predict amplitudes and (for interferometry) phases:</a:t>
            </a:r>
          </a:p>
          <a:p>
            <a:pPr marL="931863" lvl="1" indent="-533400" eaLnBrk="1" hangingPunct="1">
              <a:buFont typeface="Times" pitchFamily="2" charset="0"/>
              <a:buAutoNum type="arabicPeriod"/>
            </a:pPr>
            <a:r>
              <a:rPr lang="en-GB" altLang="en-US" sz="2400">
                <a:ea typeface="ＭＳ Ｐゴシック" panose="020B0600070205080204" pitchFamily="34" charset="-128"/>
              </a:rPr>
              <a:t>find peak in dirty image</a:t>
            </a:r>
          </a:p>
          <a:p>
            <a:pPr marL="931863" lvl="1" indent="-533400" eaLnBrk="1" hangingPunct="1">
              <a:buFont typeface="Times" pitchFamily="2" charset="0"/>
              <a:buAutoNum type="arabicPeriod"/>
            </a:pPr>
            <a:r>
              <a:rPr lang="en-GB" altLang="en-US" sz="2400">
                <a:ea typeface="ＭＳ Ｐゴシック" panose="020B0600070205080204" pitchFamily="34" charset="-128"/>
              </a:rPr>
              <a:t>subtract dirty beam scaled by peak strength and (user-selected) loop gain</a:t>
            </a:r>
          </a:p>
          <a:p>
            <a:pPr marL="931863" lvl="1" indent="-533400" eaLnBrk="1" hangingPunct="1">
              <a:buFont typeface="Times" pitchFamily="2" charset="0"/>
              <a:buAutoNum type="arabicPeriod"/>
            </a:pPr>
            <a:r>
              <a:rPr lang="en-GB" altLang="en-US" sz="2400">
                <a:ea typeface="ＭＳ Ｐゴシック" panose="020B0600070205080204" pitchFamily="34" charset="-128"/>
              </a:rPr>
              <a:t>add corresponding source to model (initially empty)</a:t>
            </a:r>
          </a:p>
          <a:p>
            <a:pPr marL="931863" lvl="1" indent="-533400" eaLnBrk="1" hangingPunct="1">
              <a:buFont typeface="Times" pitchFamily="2" charset="0"/>
              <a:buAutoNum type="arabicPeriod"/>
            </a:pPr>
            <a:r>
              <a:rPr lang="en-GB" altLang="en-US" sz="2400">
                <a:ea typeface="ＭＳ Ｐゴシック" panose="020B0600070205080204" pitchFamily="34" charset="-128"/>
              </a:rPr>
              <a:t>go to 1 unless any remaining peak is below user-selected threshold</a:t>
            </a:r>
          </a:p>
          <a:p>
            <a:pPr marL="931863" lvl="1" indent="-533400" eaLnBrk="1" hangingPunct="1">
              <a:buFont typeface="Times" pitchFamily="2" charset="0"/>
              <a:buAutoNum type="arabicPeriod"/>
            </a:pPr>
            <a:r>
              <a:rPr lang="en-GB" altLang="en-US" sz="2400">
                <a:ea typeface="ＭＳ Ｐゴシック" panose="020B0600070205080204" pitchFamily="34" charset="-128"/>
              </a:rPr>
              <a:t>convolve model with desired clean beam, and add to residual map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675F206-9C66-EAD9-31E5-AB465CFDA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59394" name="Rectangle 7">
            <a:extLst>
              <a:ext uri="{FF2B5EF4-FFF2-40B4-BE49-F238E27FC236}">
                <a16:creationId xmlns:a16="http://schemas.microsoft.com/office/drawing/2014/main" id="{416EF4CF-9B43-D77B-A967-1266944F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400800"/>
            <a:ext cx="896461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from Jackson 2006 presentation at Elba workshop, available at www.arcetri.astro.it/~elba06/SCI_LEC/Jackson.pdf</a:t>
            </a:r>
            <a:r>
              <a:rPr lang="en-GB" altLang="en-US" sz="160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Description of CLEAN (previous slide) from Saunders 2002 presentation at 2nd APC workshop, available at www.apc.univ-paris7.fr/APCP7_new/aapc/atelier2002.html</a:t>
            </a:r>
            <a:r>
              <a:rPr lang="en-GB" altLang="en-US" sz="1400"/>
              <a:t> </a:t>
            </a:r>
            <a:endParaRPr lang="en-GB" altLang="en-US" sz="130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59395" name="Picture 10" descr="&#9;snap1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6E5D2CF-4F2A-CF09-0A55-7CE51604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9" r="11095" b="7587"/>
          <a:stretch>
            <a:fillRect/>
          </a:stretch>
        </p:blipFill>
        <p:spPr bwMode="auto">
          <a:xfrm>
            <a:off x="1447800" y="1600200"/>
            <a:ext cx="77724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401" name="Rectangle 17">
            <a:extLst>
              <a:ext uri="{FF2B5EF4-FFF2-40B4-BE49-F238E27FC236}">
                <a16:creationId xmlns:a16="http://schemas.microsoft.com/office/drawing/2014/main" id="{F0A71897-A456-C147-97D1-64B2F0D95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197350"/>
            <a:ext cx="3048000" cy="144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Recall stripy blurring in Fourier Duck when Fourier coverage incomplete</a:t>
            </a:r>
            <a:endParaRPr lang="en-GB" sz="22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401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2F7E90CA-D8FF-ABD4-8AB9-7C94B565A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82556F28-B084-8044-AAAD-26A850FE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873875"/>
            <a:ext cx="89646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Images from Jackson 2006 presentation at Elba workshop, available at www.arcetri.astro.it/~elba06/SCI_LEC/Jackson.pdf</a:t>
            </a:r>
            <a:r>
              <a:rPr lang="en-GB" altLang="en-US" sz="130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0419" name="Picture 5" descr="&#9;snap2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284C41E0-4C3D-1A1E-F7DD-E2D8A61B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32413" r="2679" b="3401"/>
          <a:stretch>
            <a:fillRect/>
          </a:stretch>
        </p:blipFill>
        <p:spPr bwMode="auto">
          <a:xfrm>
            <a:off x="1295400" y="1447800"/>
            <a:ext cx="8915400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0753EA8D-A615-5D12-F7B4-BAFC565444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7F9999B8-CAD0-B808-567B-039B3354F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873875"/>
            <a:ext cx="89646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Images from Jackson 2006 presentation at Elba workshop, available at www.arcetri.astro.it/~elba06/SCI_LEC/Jackson.pdf</a:t>
            </a:r>
            <a:r>
              <a:rPr lang="en-GB" altLang="en-US" sz="130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1443" name="Picture 6" descr="&#9;snap3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E48357B1-5079-D07C-4BD2-A7BE8DA0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1938" r="19510" b="3401"/>
          <a:stretch>
            <a:fillRect/>
          </a:stretch>
        </p:blipFill>
        <p:spPr bwMode="auto">
          <a:xfrm>
            <a:off x="1295400" y="1524000"/>
            <a:ext cx="71628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EC4DCC84-1EAB-686E-51F2-FD83035C9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33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2FA4EB38-AA3A-D299-82F6-02C0A965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873875"/>
            <a:ext cx="89646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Images from Jackson 2006 presentation at Elba workshop, available at www.arcetri.astro.it/~elba06/SCI_LEC/Jackson.pdf</a:t>
            </a:r>
            <a:r>
              <a:rPr lang="en-GB" altLang="en-US" sz="130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2467" name="Picture 7" descr="&#9;snap4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3B4547E-27DE-77D2-3F20-C79A802B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31926" r="14700" b="4796"/>
          <a:stretch>
            <a:fillRect/>
          </a:stretch>
        </p:blipFill>
        <p:spPr bwMode="auto">
          <a:xfrm>
            <a:off x="1066800" y="1600200"/>
            <a:ext cx="7848600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59A581AE-FA87-652F-4560-7ACF51C83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8651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Richardson-Lucy deconvolution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5BC637A6-18AA-CFB3-185B-F37BE57B2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038350"/>
            <a:ext cx="9410700" cy="5103813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Assume the data </a:t>
            </a:r>
            <a:r>
              <a:rPr lang="en-GB" altLang="en-US" sz="24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GB" altLang="en-US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GB" altLang="en-US" sz="2400">
                <a:ea typeface="ＭＳ Ｐゴシック" panose="020B0600070205080204" pitchFamily="34" charset="-128"/>
              </a:rPr>
              <a:t> and the true sky </a:t>
            </a:r>
            <a:r>
              <a:rPr lang="en-GB" altLang="en-US" sz="24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GB" altLang="en-US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r>
              <a:rPr lang="en-GB" altLang="en-US" sz="2400">
                <a:ea typeface="ＭＳ Ｐゴシック" panose="020B0600070205080204" pitchFamily="34" charset="-128"/>
              </a:rPr>
              <a:t> are related by the point spread function </a:t>
            </a:r>
            <a:r>
              <a:rPr lang="en-GB" altLang="en-US" sz="24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GB" altLang="en-US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ij</a:t>
            </a:r>
            <a:r>
              <a:rPr lang="en-GB" altLang="en-US" sz="240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Using Bayes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 Theorem, can derive an iterative scheme for finding the most probable model for the sky </a:t>
            </a:r>
            <a:r>
              <a:rPr lang="en-GB" altLang="ja-JP" sz="24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u</a:t>
            </a:r>
            <a:r>
              <a:rPr lang="en-GB" altLang="ja-JP" sz="24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r>
              <a:rPr lang="en-GB" altLang="ja-JP" sz="240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The result of each iteration is used to make a prior for the next one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No general convergence proof but works well in simulations. See e.g. Lucy 1974 AJ 79, 745; Richardson 1972 JOSA 62, 55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63491" name="Object 2">
            <a:extLst>
              <a:ext uri="{FF2B5EF4-FFF2-40B4-BE49-F238E27FC236}">
                <a16:creationId xmlns:a16="http://schemas.microsoft.com/office/drawing/2014/main" id="{66AC0BF6-19AE-4E6E-954A-3C6412D3C8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882900"/>
          <a:ext cx="17621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900" imgH="381000" progId="Equation.3">
                  <p:embed/>
                </p:oleObj>
              </mc:Choice>
              <mc:Fallback>
                <p:oleObj name="Equation" r:id="rId2" imgW="723900" imgH="381000" progId="Equation.3">
                  <p:embed/>
                  <p:pic>
                    <p:nvPicPr>
                      <p:cNvPr id="63491" name="Object 2">
                        <a:extLst>
                          <a:ext uri="{FF2B5EF4-FFF2-40B4-BE49-F238E27FC236}">
                            <a16:creationId xmlns:a16="http://schemas.microsoft.com/office/drawing/2014/main" id="{66AC0BF6-19AE-4E6E-954A-3C6412D3C8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82900"/>
                        <a:ext cx="17621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3">
            <a:extLst>
              <a:ext uri="{FF2B5EF4-FFF2-40B4-BE49-F238E27FC236}">
                <a16:creationId xmlns:a16="http://schemas.microsoft.com/office/drawing/2014/main" id="{6A2613A5-AE5D-1CD4-E69B-240016CE7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4419600"/>
          <a:ext cx="6243637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400" imgH="457200" progId="Equation.3">
                  <p:embed/>
                </p:oleObj>
              </mc:Choice>
              <mc:Fallback>
                <p:oleObj name="Equation" r:id="rId4" imgW="2565400" imgH="457200" progId="Equation.3">
                  <p:embed/>
                  <p:pic>
                    <p:nvPicPr>
                      <p:cNvPr id="63492" name="Object 3">
                        <a:extLst>
                          <a:ext uri="{FF2B5EF4-FFF2-40B4-BE49-F238E27FC236}">
                            <a16:creationId xmlns:a16="http://schemas.microsoft.com/office/drawing/2014/main" id="{6A2613A5-AE5D-1CD4-E69B-240016CE7F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4419600"/>
                        <a:ext cx="6243637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66097C1-F2AB-19C7-DC06-2B77D6309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0BD9ACF-AEF8-6E93-4E2A-C80314E18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9410700" cy="933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 duck and its Fourier transform (colours for phases, intensity for amplitudes)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74396D92-7233-4212-F9E3-3628ABD0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>
            <a:extLst>
              <a:ext uri="{FF2B5EF4-FFF2-40B4-BE49-F238E27FC236}">
                <a16:creationId xmlns:a16="http://schemas.microsoft.com/office/drawing/2014/main" id="{856E2170-DB3B-0D60-1A2C-A5A1DB8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6">
            <a:extLst>
              <a:ext uri="{FF2B5EF4-FFF2-40B4-BE49-F238E27FC236}">
                <a16:creationId xmlns:a16="http://schemas.microsoft.com/office/drawing/2014/main" id="{5520BC0D-F897-62D6-5C5B-E71FDD2AF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B3404237-74E7-AB6E-C571-FEDAB2822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Richardson-Lucy deconvolution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6AA537C-A052-92B5-DD4B-711473D75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73282"/>
            <a:ext cx="9410700" cy="2579357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Implemented in IRAF: </a:t>
            </a:r>
            <a:r>
              <a:rPr lang="en-GB" altLang="en-US" dirty="0" err="1">
                <a:ea typeface="ＭＳ Ｐゴシック" panose="020B0600070205080204" pitchFamily="34" charset="-128"/>
              </a:rPr>
              <a:t>stsdas.contrib.plucy</a:t>
            </a:r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IDL implementation part of NICMOS library </a:t>
            </a:r>
          </a:p>
          <a:p>
            <a:pPr eaLnBrk="1" hangingPunct="1"/>
            <a:r>
              <a:rPr lang="en-GB" altLang="en-US" dirty="0" err="1">
                <a:ea typeface="ＭＳ Ｐゴシック" panose="020B0600070205080204" pitchFamily="34" charset="-128"/>
              </a:rPr>
              <a:t>Matlab</a:t>
            </a:r>
            <a:r>
              <a:rPr lang="en-GB" altLang="en-US" dirty="0">
                <a:ea typeface="ＭＳ Ｐゴシック" panose="020B0600070205080204" pitchFamily="34" charset="-128"/>
              </a:rPr>
              <a:t>: </a:t>
            </a:r>
            <a:r>
              <a:rPr lang="en-GB" altLang="en-US" dirty="0" err="1">
                <a:ea typeface="ＭＳ Ｐゴシック" panose="020B0600070205080204" pitchFamily="34" charset="-128"/>
              </a:rPr>
              <a:t>deconvlucy.m</a:t>
            </a:r>
            <a:r>
              <a:rPr lang="en-GB" altLang="en-US" dirty="0">
                <a:ea typeface="ＭＳ Ｐゴシック" panose="020B0600070205080204" pitchFamily="34" charset="-128"/>
              </a:rPr>
              <a:t> in image toolbox </a:t>
            </a:r>
          </a:p>
          <a:p>
            <a:pPr eaLnBrk="1" hangingPunct="1"/>
            <a:r>
              <a:rPr lang="en-GB" altLang="en-US" dirty="0" err="1">
                <a:ea typeface="ＭＳ Ｐゴシック" panose="020B0600070205080204" pitchFamily="34" charset="-128"/>
              </a:rPr>
              <a:t>Starlink</a:t>
            </a:r>
            <a:r>
              <a:rPr lang="en-GB" altLang="en-US" dirty="0">
                <a:ea typeface="ＭＳ Ｐゴシック" panose="020B0600070205080204" pitchFamily="34" charset="-128"/>
              </a:rPr>
              <a:t>: LUCY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Python: </a:t>
            </a:r>
            <a:r>
              <a:rPr lang="en-GB" altLang="en-US" dirty="0" err="1">
                <a:ea typeface="ＭＳ Ｐゴシック" panose="020B0600070205080204" pitchFamily="34" charset="-128"/>
              </a:rPr>
              <a:t>skimage.restoration.richardson_lucy</a:t>
            </a:r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64515" name="Picture 6">
            <a:extLst>
              <a:ext uri="{FF2B5EF4-FFF2-40B4-BE49-F238E27FC236}">
                <a16:creationId xmlns:a16="http://schemas.microsoft.com/office/drawing/2014/main" id="{DF80D549-B2D6-F423-D7EF-8BD08862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12"/>
          <a:stretch>
            <a:fillRect/>
          </a:stretch>
        </p:blipFill>
        <p:spPr bwMode="auto">
          <a:xfrm>
            <a:off x="762000" y="3962400"/>
            <a:ext cx="878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7">
            <a:extLst>
              <a:ext uri="{FF2B5EF4-FFF2-40B4-BE49-F238E27FC236}">
                <a16:creationId xmlns:a16="http://schemas.microsoft.com/office/drawing/2014/main" id="{0F029D77-63C1-0D24-A88C-945CD693E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6477000"/>
            <a:ext cx="9490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200"/>
              <a:t>Fig. from White 1994 SPIE 2198, 1342 of RL deconvolution of HST image of Saturn. White also discusses noise reduction in RL deconvolution.</a:t>
            </a:r>
            <a:endParaRPr lang="en-GB" altLang="en-US" sz="3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0AE5706B-88AC-8B13-A503-8558B1615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Maximum Entropy deconvolution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E0D7F306-D540-A26E-76CF-718682040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9410700" cy="5718175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Another Bayesian technique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Aim is to minimise a </a:t>
            </a:r>
            <a:r>
              <a:rPr lang="ja-JP" altLang="en-GB">
                <a:ea typeface="ＭＳ Ｐゴシック" panose="020B0600070205080204" pitchFamily="34" charset="-128"/>
              </a:rPr>
              <a:t>“</a:t>
            </a:r>
            <a:r>
              <a:rPr lang="en-GB" altLang="ja-JP">
                <a:ea typeface="ＭＳ Ｐゴシック" panose="020B0600070205080204" pitchFamily="34" charset="-128"/>
              </a:rPr>
              <a:t>smoothness</a:t>
            </a:r>
            <a:r>
              <a:rPr lang="ja-JP" altLang="en-GB">
                <a:ea typeface="ＭＳ Ｐゴシック" panose="020B0600070205080204" pitchFamily="34" charset="-128"/>
              </a:rPr>
              <a:t>”</a:t>
            </a:r>
            <a:r>
              <a:rPr lang="en-GB" altLang="ja-JP">
                <a:ea typeface="ＭＳ Ｐゴシック" panose="020B0600070205080204" pitchFamily="34" charset="-128"/>
              </a:rPr>
              <a:t> function proportional to the Shannon entropy, i.e. to find the minimum information content (defined in the Shannon sense) that is consistent with the data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This method finds an image </a:t>
            </a:r>
            <a:r>
              <a:rPr lang="en-GB" altLang="en-US" b="1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b</a:t>
            </a:r>
            <a:r>
              <a:rPr lang="en-GB" altLang="en-US">
                <a:ea typeface="ＭＳ Ｐゴシック" panose="020B0600070205080204" pitchFamily="34" charset="-128"/>
              </a:rPr>
              <a:t> which is as close as is allowed by the data to a prior estimate </a:t>
            </a:r>
            <a:r>
              <a:rPr lang="en-GB" altLang="en-US" b="1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</a:t>
            </a:r>
            <a:r>
              <a:rPr lang="en-GB" altLang="en-US">
                <a:ea typeface="ＭＳ Ｐゴシック" panose="020B0600070205080204" pitchFamily="34" charset="-128"/>
              </a:rPr>
              <a:t> (subject to the constraint that 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en-US" baseline="3000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 equals its expected value):</a:t>
            </a:r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See e.g. Cornwell &amp; Evans 1985 A&amp;A 143, 77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Noise analysis possible (unlike CLEAN)</a:t>
            </a:r>
          </a:p>
        </p:txBody>
      </p:sp>
      <p:sp>
        <p:nvSpPr>
          <p:cNvPr id="65539" name="Rectangle 4">
            <a:extLst>
              <a:ext uri="{FF2B5EF4-FFF2-40B4-BE49-F238E27FC236}">
                <a16:creationId xmlns:a16="http://schemas.microsoft.com/office/drawing/2014/main" id="{C1CEA9CF-AEFC-ACF9-AB21-8DF3EC953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6934200"/>
            <a:ext cx="94900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Shannon</a:t>
            </a:r>
            <a:r>
              <a:rPr lang="ja-JP" altLang="en-GB" sz="1600"/>
              <a:t>’</a:t>
            </a:r>
            <a:r>
              <a:rPr lang="en-GB" altLang="ja-JP" sz="1600"/>
              <a:t>s original 1948 paper on entropy and information is accessibly written and is available at http://www-db-out.research.bell-labs.com/cm/ms/what/shannonday/shannon1948.pdf</a:t>
            </a:r>
            <a:endParaRPr lang="en-GB" altLang="en-US" sz="1600"/>
          </a:p>
        </p:txBody>
      </p:sp>
      <p:graphicFrame>
        <p:nvGraphicFramePr>
          <p:cNvPr id="65540" name="Object 2">
            <a:extLst>
              <a:ext uri="{FF2B5EF4-FFF2-40B4-BE49-F238E27FC236}">
                <a16:creationId xmlns:a16="http://schemas.microsoft.com/office/drawing/2014/main" id="{6E4FDD83-EAC5-8278-703E-2729ECC61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4989513"/>
          <a:ext cx="433070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9600" imgH="381000" progId="Equation.3">
                  <p:embed/>
                </p:oleObj>
              </mc:Choice>
              <mc:Fallback>
                <p:oleObj name="Equation" r:id="rId2" imgW="1879600" imgH="381000" progId="Equation.3">
                  <p:embed/>
                  <p:pic>
                    <p:nvPicPr>
                      <p:cNvPr id="65540" name="Object 2">
                        <a:extLst>
                          <a:ext uri="{FF2B5EF4-FFF2-40B4-BE49-F238E27FC236}">
                            <a16:creationId xmlns:a16="http://schemas.microsoft.com/office/drawing/2014/main" id="{6E4FDD83-EAC5-8278-703E-2729ECC61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4989513"/>
                        <a:ext cx="433070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0E20FC37-E90D-A5F4-2F12-4D02AD2FB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Maximum Entropy deconvolution</a:t>
            </a:r>
          </a:p>
        </p:txBody>
      </p:sp>
      <p:sp>
        <p:nvSpPr>
          <p:cNvPr id="66562" name="Rectangle 4">
            <a:extLst>
              <a:ext uri="{FF2B5EF4-FFF2-40B4-BE49-F238E27FC236}">
                <a16:creationId xmlns:a16="http://schemas.microsoft.com/office/drawing/2014/main" id="{7FD663B0-AE39-C6E8-32EB-818566C16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7131050"/>
            <a:ext cx="949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Figures from www.bialith.com </a:t>
            </a:r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CFAB50E1-A4D0-E6F7-DEF1-73345BBE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46" y="3924646"/>
            <a:ext cx="3161953" cy="31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8">
            <a:extLst>
              <a:ext uri="{FF2B5EF4-FFF2-40B4-BE49-F238E27FC236}">
                <a16:creationId xmlns:a16="http://schemas.microsoft.com/office/drawing/2014/main" id="{D76FFC89-4B50-4A66-931A-49C1DEA7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246" y="3924646"/>
            <a:ext cx="3161953" cy="316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9">
            <a:extLst>
              <a:ext uri="{FF2B5EF4-FFF2-40B4-BE49-F238E27FC236}">
                <a16:creationId xmlns:a16="http://schemas.microsoft.com/office/drawing/2014/main" id="{D91EC699-8A03-FA9F-AD34-786579882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5925" y="1485361"/>
            <a:ext cx="9410700" cy="2222337"/>
          </a:xfrm>
          <a:noFill/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IRAF implementation: mem0c (in contributed software at </a:t>
            </a:r>
            <a:r>
              <a:rPr lang="en-GB" altLang="en-US" sz="2400" dirty="0" err="1">
                <a:ea typeface="ＭＳ Ｐゴシック" panose="020B0600070205080204" pitchFamily="34" charset="-128"/>
              </a:rPr>
              <a:t>iraf.noao.edu</a:t>
            </a:r>
            <a:r>
              <a:rPr lang="en-GB" altLang="en-US" sz="2400" dirty="0">
                <a:ea typeface="ＭＳ Ｐゴシック" panose="020B0600070205080204" pitchFamily="34" charset="-128"/>
              </a:rPr>
              <a:t>)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IDL: </a:t>
            </a:r>
            <a:r>
              <a:rPr lang="en-GB" altLang="en-US" sz="2400" dirty="0" err="1">
                <a:ea typeface="ＭＳ Ｐゴシック" panose="020B0600070205080204" pitchFamily="34" charset="-128"/>
              </a:rPr>
              <a:t>max_entropy.pro</a:t>
            </a:r>
            <a:r>
              <a:rPr lang="en-GB" altLang="en-US" sz="2400" dirty="0">
                <a:ea typeface="ＭＳ Ｐゴシック" panose="020B0600070205080204" pitchFamily="34" charset="-128"/>
              </a:rPr>
              <a:t> in ASTROLIB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Python: </a:t>
            </a:r>
            <a:r>
              <a:rPr lang="en-GB" altLang="en-US" sz="2400" dirty="0" err="1">
                <a:ea typeface="ＭＳ Ｐゴシック" panose="020B0600070205080204" pitchFamily="34" charset="-128"/>
              </a:rPr>
              <a:t>scipy.maxentropy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Many other implementations available</a:t>
            </a:r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BF444727-8EE5-AC76-913E-5EF19AB86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3223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Emerson-II deconvolution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4B0365DC-2223-91F2-3A0D-C6D790EB3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191000"/>
            <a:ext cx="6858000" cy="2727325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Submm astronomical observations often </a:t>
            </a:r>
            <a:r>
              <a:rPr lang="ja-JP" altLang="en-GB">
                <a:ea typeface="ＭＳ Ｐゴシック" panose="020B0600070205080204" pitchFamily="34" charset="-128"/>
              </a:rPr>
              <a:t>“</a:t>
            </a:r>
            <a:r>
              <a:rPr lang="en-GB" altLang="ja-JP">
                <a:ea typeface="ＭＳ Ｐゴシック" panose="020B0600070205080204" pitchFamily="34" charset="-128"/>
              </a:rPr>
              <a:t>chopped</a:t>
            </a:r>
            <a:r>
              <a:rPr lang="ja-JP" altLang="en-GB">
                <a:ea typeface="ＭＳ Ｐゴシック" panose="020B0600070205080204" pitchFamily="34" charset="-128"/>
              </a:rPr>
              <a:t>”</a:t>
            </a:r>
            <a:r>
              <a:rPr lang="en-GB" altLang="ja-JP">
                <a:ea typeface="ＭＳ Ｐゴシック" panose="020B0600070205080204" pitchFamily="34" charset="-128"/>
              </a:rPr>
              <a:t> to help sky subtraction (sky is often ~10</a:t>
            </a:r>
            <a:r>
              <a:rPr lang="en-GB" altLang="ja-JP" baseline="30000">
                <a:ea typeface="ＭＳ Ｐゴシック" panose="020B0600070205080204" pitchFamily="34" charset="-128"/>
              </a:rPr>
              <a:t>5</a:t>
            </a:r>
            <a:r>
              <a:rPr lang="en-GB" altLang="ja-JP">
                <a:ea typeface="ＭＳ Ｐゴシック" panose="020B0600070205080204" pitchFamily="34" charset="-128"/>
              </a:rPr>
              <a:t>-10</a:t>
            </a:r>
            <a:r>
              <a:rPr lang="en-GB" altLang="ja-JP" baseline="30000">
                <a:ea typeface="ＭＳ Ｐゴシック" panose="020B0600070205080204" pitchFamily="34" charset="-128"/>
              </a:rPr>
              <a:t>6</a:t>
            </a:r>
            <a:r>
              <a:rPr lang="en-GB" altLang="ja-JP">
                <a:ea typeface="ＭＳ Ｐゴシック" panose="020B0600070205080204" pitchFamily="34" charset="-128"/>
              </a:rPr>
              <a:t> times brighter than targets of interest)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modes on chop scale therefore lost </a:t>
            </a:r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8FB62F0F-F97E-71BD-C225-DE1F32F6E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7216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5">
            <a:extLst>
              <a:ext uri="{FF2B5EF4-FFF2-40B4-BE49-F238E27FC236}">
                <a16:creationId xmlns:a16="http://schemas.microsoft.com/office/drawing/2014/main" id="{9F75A5F6-036F-5EE3-5F34-00D9A9F66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7010400"/>
            <a:ext cx="89233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Figs. from Jenness et al. 2000 ASP 216, 559, available at </a:t>
            </a:r>
            <a:r>
              <a:rPr lang="en-GB" altLang="en-US" sz="1400">
                <a:solidFill>
                  <a:srgbClr val="000000"/>
                </a:solidFill>
              </a:rPr>
              <a:t>www.adass.org/adass/proceedings/adass99/P2-56/ and from </a:t>
            </a:r>
            <a:r>
              <a:rPr lang="en-GB" altLang="en-US" sz="1400"/>
              <a:t>SUN216 available at starlink.rl.ac.uk</a:t>
            </a:r>
          </a:p>
        </p:txBody>
      </p:sp>
      <p:pic>
        <p:nvPicPr>
          <p:cNvPr id="67589" name="Picture 7" descr="&#9;img16.gif                                                      00000002KEYRING                        00000000:">
            <a:extLst>
              <a:ext uri="{FF2B5EF4-FFF2-40B4-BE49-F238E27FC236}">
                <a16:creationId xmlns:a16="http://schemas.microsoft.com/office/drawing/2014/main" id="{31EC10BE-2E22-E68D-7D5E-26180014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1" t="50163"/>
          <a:stretch>
            <a:fillRect/>
          </a:stretch>
        </p:blipFill>
        <p:spPr bwMode="auto">
          <a:xfrm>
            <a:off x="7467600" y="42672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26D08D-65C2-52F6-8374-5FA1C4FA5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Emerson-II deconvolution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007F6140-E92F-7330-17B4-5E3542409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4114800" cy="50339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Solution: use a variety of chop lengths and angles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modes lost from one image can be obtained from another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Images combined in Fourier space then transformed back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See e.g. Jenness et al. 2000 ASP 216, 559</a:t>
            </a:r>
          </a:p>
        </p:txBody>
      </p:sp>
      <p:sp>
        <p:nvSpPr>
          <p:cNvPr id="68611" name="Rectangle 5">
            <a:extLst>
              <a:ext uri="{FF2B5EF4-FFF2-40B4-BE49-F238E27FC236}">
                <a16:creationId xmlns:a16="http://schemas.microsoft.com/office/drawing/2014/main" id="{9587F7BE-8E8F-26CF-6A31-1ED214539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7086600"/>
            <a:ext cx="4087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Figures from SUN216 available at starlink.rl.ac.uk</a:t>
            </a:r>
            <a:endParaRPr lang="en-GB" altLang="en-US" sz="1400">
              <a:solidFill>
                <a:srgbClr val="000000"/>
              </a:solidFill>
            </a:endParaRPr>
          </a:p>
        </p:txBody>
      </p:sp>
      <p:pic>
        <p:nvPicPr>
          <p:cNvPr id="68612" name="Picture 6" descr="&#9;img16.gif                                                      00000002KEYRING                        00000000:">
            <a:extLst>
              <a:ext uri="{FF2B5EF4-FFF2-40B4-BE49-F238E27FC236}">
                <a16:creationId xmlns:a16="http://schemas.microsoft.com/office/drawing/2014/main" id="{B7DCB5BF-4B04-6C2C-CE31-C05683D4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1582738"/>
            <a:ext cx="5416550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7B89ECE2-7A71-7AB8-CBEA-05A570CC703F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524000"/>
            <a:ext cx="5486400" cy="5486400"/>
            <a:chOff x="2928" y="960"/>
            <a:chExt cx="3456" cy="3456"/>
          </a:xfrm>
        </p:grpSpPr>
        <p:pic>
          <p:nvPicPr>
            <p:cNvPr id="68614" name="Picture 7" descr="&#9;img17.gif                                                      00000002KEYRING                        00000000:">
              <a:extLst>
                <a:ext uri="{FF2B5EF4-FFF2-40B4-BE49-F238E27FC236}">
                  <a16:creationId xmlns:a16="http://schemas.microsoft.com/office/drawing/2014/main" id="{4C7833DE-D76B-6F98-E68B-BBABAAB76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960"/>
              <a:ext cx="3456" cy="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15" name="Rectangle 8">
              <a:extLst>
                <a:ext uri="{FF2B5EF4-FFF2-40B4-BE49-F238E27FC236}">
                  <a16:creationId xmlns:a16="http://schemas.microsoft.com/office/drawing/2014/main" id="{C0B3AB7A-978D-F8E9-04BD-545174481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392"/>
              <a:ext cx="193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3000"/>
                <a:t>Combined image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6563631E-6E7E-6608-6F5B-8D6A78A81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MADMAP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F8A7104-A64F-E4B0-F7DA-FB1350FE2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46250"/>
            <a:ext cx="9410700" cy="53371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Assume detector is scanning across the sky, with </a:t>
            </a:r>
            <a:r>
              <a:rPr lang="en-GB" altLang="en-US" sz="2400" i="1">
                <a:ea typeface="ＭＳ Ｐゴシック" panose="020B0600070205080204" pitchFamily="34" charset="-128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</a:rPr>
              <a:t>t</a:t>
            </a:r>
            <a:r>
              <a:rPr lang="en-GB" altLang="en-US" sz="2400">
                <a:ea typeface="ＭＳ Ｐゴシック" panose="020B0600070205080204" pitchFamily="34" charset="-128"/>
              </a:rPr>
              <a:t> time samples at </a:t>
            </a:r>
            <a:r>
              <a:rPr lang="en-GB" altLang="en-US" sz="2400" i="1">
                <a:ea typeface="ＭＳ Ｐゴシック" panose="020B0600070205080204" pitchFamily="34" charset="-128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</a:rPr>
              <a:t>s</a:t>
            </a:r>
            <a:r>
              <a:rPr lang="en-GB" altLang="en-US" sz="2400">
                <a:ea typeface="ＭＳ Ｐゴシック" panose="020B0600070205080204" pitchFamily="34" charset="-128"/>
              </a:rPr>
              <a:t> spatial positions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Assume data time stream </a:t>
            </a:r>
            <a:r>
              <a:rPr lang="en-GB" altLang="en-US" sz="2400" i="1">
                <a:ea typeface="ＭＳ Ｐゴシック" panose="020B0600070205080204" pitchFamily="34" charset="-128"/>
              </a:rPr>
              <a:t>d</a:t>
            </a:r>
            <a:r>
              <a:rPr lang="en-GB" altLang="en-US" sz="2400">
                <a:ea typeface="ＭＳ Ｐゴシック" panose="020B0600070205080204" pitchFamily="34" charset="-128"/>
              </a:rPr>
              <a:t> has fluctuations </a:t>
            </a:r>
            <a:r>
              <a:rPr lang="en-GB" altLang="en-US" sz="2400" i="1">
                <a:ea typeface="ＭＳ Ｐゴシック" panose="020B0600070205080204" pitchFamily="34" charset="-128"/>
              </a:rPr>
              <a:t>n</a:t>
            </a:r>
            <a:r>
              <a:rPr lang="en-GB" altLang="en-US" sz="2400">
                <a:ea typeface="ＭＳ Ｐゴシック" panose="020B0600070205080204" pitchFamily="34" charset="-128"/>
              </a:rPr>
              <a:t> from piecewise stationary Gaussian noise (which can include 1/</a:t>
            </a:r>
            <a:r>
              <a:rPr lang="en-GB" altLang="en-US" sz="2400" i="1">
                <a:ea typeface="ＭＳ Ｐゴシック" panose="020B0600070205080204" pitchFamily="34" charset="-128"/>
              </a:rPr>
              <a:t>f</a:t>
            </a:r>
            <a:r>
              <a:rPr lang="en-GB" altLang="en-US" sz="2400">
                <a:ea typeface="ＭＳ Ｐゴシック" panose="020B0600070205080204" pitchFamily="34" charset="-128"/>
              </a:rPr>
              <a:t> noise)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Define matrix </a:t>
            </a:r>
            <a:r>
              <a:rPr lang="en-GB" altLang="en-US" sz="2400" b="1" i="1">
                <a:ea typeface="ＭＳ Ｐゴシック" panose="020B0600070205080204" pitchFamily="34" charset="-128"/>
              </a:rPr>
              <a:t>A</a:t>
            </a:r>
            <a:r>
              <a:rPr lang="en-GB" altLang="en-US" sz="2400">
                <a:ea typeface="ＭＳ Ｐゴシック" panose="020B0600070205080204" pitchFamily="34" charset="-128"/>
              </a:rPr>
              <a:t> of size </a:t>
            </a:r>
            <a:r>
              <a:rPr lang="en-GB" altLang="en-US" sz="2400" i="1">
                <a:ea typeface="ＭＳ Ｐゴシック" panose="020B0600070205080204" pitchFamily="34" charset="-128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</a:rPr>
              <a:t>t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  <a:sym typeface="Symbol" pitchFamily="2" charset="2"/>
              </a:rPr>
              <a:t>s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to map positions as a function of time onto the sky positions.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Define time-time noise covariance matrix of data to be matrix 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(dimensions </a:t>
            </a:r>
            <a:r>
              <a:rPr lang="en-GB" altLang="en-US" sz="2400" i="1">
                <a:ea typeface="ＭＳ Ｐゴシック" panose="020B0600070205080204" pitchFamily="34" charset="-128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</a:rPr>
              <a:t>t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 i="1" baseline="-25000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)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Then: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d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 = 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n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+ 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s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This has maximum-likelihood solution for the sky image:</a:t>
            </a:r>
          </a:p>
          <a:p>
            <a:pPr eaLnBrk="1" hangingPunct="1">
              <a:buFontTx/>
              <a:buNone/>
            </a:pP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	m =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(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N 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-1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)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-1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400" b="1" i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 baseline="30000">
                <a:ea typeface="ＭＳ Ｐゴシック" panose="020B0600070205080204" pitchFamily="34" charset="-128"/>
                <a:sym typeface="Symbol" pitchFamily="2" charset="2"/>
              </a:rPr>
              <a:t> -1</a:t>
            </a:r>
            <a:r>
              <a:rPr lang="en-GB" altLang="en-US" sz="2400" i="1">
                <a:ea typeface="ＭＳ Ｐゴシック" panose="020B0600070205080204" pitchFamily="34" charset="-128"/>
                <a:sym typeface="Symbol" pitchFamily="2" charset="2"/>
              </a:rPr>
              <a:t>d</a:t>
            </a:r>
            <a:endParaRPr lang="en-GB" altLang="en-US" sz="240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MADMAP solves this equation. It was developed for CMB map reconstruction - see http://</a:t>
            </a:r>
            <a:r>
              <a:rPr lang="en-GB" altLang="en-US" sz="2400">
                <a:solidFill>
                  <a:srgbClr val="000000"/>
                </a:solidFill>
                <a:ea typeface="ＭＳ Ｐゴシック" panose="020B0600070205080204" pitchFamily="34" charset="-128"/>
              </a:rPr>
              <a:t>crd.lbl.gov/~cmc/MADmap/doc/</a:t>
            </a:r>
            <a:endParaRPr lang="en-GB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5FDE5199-62E6-3A93-2131-4B3DD21ED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MADMAP</a:t>
            </a:r>
          </a:p>
        </p:txBody>
      </p:sp>
      <p:sp>
        <p:nvSpPr>
          <p:cNvPr id="70658" name="Rectangle 4">
            <a:extLst>
              <a:ext uri="{FF2B5EF4-FFF2-40B4-BE49-F238E27FC236}">
                <a16:creationId xmlns:a16="http://schemas.microsoft.com/office/drawing/2014/main" id="{40C1747A-4A57-2610-C0D9-CF6D0C901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5091113" cy="621347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Image shows simulated data from Herschel Space Observatory (Waskett et al. 2007 MNRAS 381, 1583)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Two scan directions used 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Detector has long timescale drifts that can be seen in the scan directions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MADMAP isolates the true sky signal (invariant with position) from the artefacts (which depend on scan time and </a:t>
            </a:r>
            <a:r>
              <a:rPr lang="en-GB" altLang="en-US" sz="2400" i="1">
                <a:ea typeface="ＭＳ Ｐゴシック" panose="020B0600070205080204" pitchFamily="34" charset="-128"/>
              </a:rPr>
              <a:t>not</a:t>
            </a:r>
            <a:r>
              <a:rPr lang="en-GB" altLang="en-US" sz="2400">
                <a:ea typeface="ＭＳ Ｐゴシック" panose="020B0600070205080204" pitchFamily="34" charset="-128"/>
              </a:rPr>
              <a:t> sky position)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NB enough multiple observations (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>
                <a:ea typeface="ＭＳ Ｐゴシック" panose="020B0600070205080204" pitchFamily="34" charset="-128"/>
              </a:rPr>
              <a:t>redundancy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>
                <a:ea typeface="ＭＳ Ｐゴシック" panose="020B0600070205080204" pitchFamily="34" charset="-128"/>
              </a:rPr>
              <a:t>) and all noise is gaussian-ized by Central Limit Theorem (essential for SCUBA)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5A86E182-81F6-FF0F-CB92-1183A864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3470"/>
          <a:stretch>
            <a:fillRect/>
          </a:stretch>
        </p:blipFill>
        <p:spPr bwMode="auto">
          <a:xfrm>
            <a:off x="5410200" y="1981200"/>
            <a:ext cx="487521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104EA6F7-1A1B-F4DE-D31C-D9E8E770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4" b="2722"/>
          <a:stretch>
            <a:fillRect/>
          </a:stretch>
        </p:blipFill>
        <p:spPr bwMode="auto">
          <a:xfrm>
            <a:off x="5413375" y="1981200"/>
            <a:ext cx="48577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B692564-5F8D-9789-CEF7-D90F4D652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666887"/>
            <a:ext cx="9410700" cy="818875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Test your understanding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58EF7F06-3414-8A9F-2340-3E841F929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4786313" cy="4733925"/>
          </a:xfrm>
        </p:spPr>
        <p:txBody>
          <a:bodyPr/>
          <a:lstStyle/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Ground-based optical telescopes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</a:rPr>
              <a:t> resolution limited by </a:t>
            </a:r>
            <a:r>
              <a:rPr lang="en-GB" altLang="ja-JP" sz="2400" i="1">
                <a:ea typeface="ＭＳ Ｐゴシック" panose="020B0600070205080204" pitchFamily="34" charset="-128"/>
              </a:rPr>
              <a:t>seeing</a:t>
            </a:r>
            <a:r>
              <a:rPr lang="en-GB" altLang="ja-JP" sz="2400">
                <a:ea typeface="ＭＳ Ｐゴシック" panose="020B0600070205080204" pitchFamily="34" charset="-128"/>
              </a:rPr>
              <a:t> (the blurring due to atmospheric turbulence)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</a:rPr>
              <a:t>In space, no atmosphere </a:t>
            </a:r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 diffraction limit obtainable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Point spread function is closely related to the Fourier transform of the telescope aperture (from your undergraduate optics)</a:t>
            </a:r>
          </a:p>
          <a:p>
            <a:pPr eaLnBrk="1" hangingPunct="1"/>
            <a:r>
              <a:rPr lang="en-GB" altLang="en-US" sz="2400">
                <a:ea typeface="ＭＳ Ｐゴシック" panose="020B0600070205080204" pitchFamily="34" charset="-128"/>
                <a:sym typeface="Symbol" pitchFamily="2" charset="2"/>
              </a:rPr>
              <a:t>PSF is Airy function (e.g. recall Fourier Duck</a:t>
            </a:r>
            <a:r>
              <a:rPr lang="ja-JP" altLang="en-GB" sz="2400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GB" altLang="ja-JP" sz="2400">
                <a:ea typeface="ＭＳ Ｐゴシック" panose="020B0600070205080204" pitchFamily="34" charset="-128"/>
                <a:sym typeface="Symbol" pitchFamily="2" charset="2"/>
              </a:rPr>
              <a:t>s truncated FT)</a:t>
            </a:r>
            <a:endParaRPr lang="en-GB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76990918-D84F-82F5-1749-F525BA78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1790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5">
            <a:extLst>
              <a:ext uri="{FF2B5EF4-FFF2-40B4-BE49-F238E27FC236}">
                <a16:creationId xmlns:a16="http://schemas.microsoft.com/office/drawing/2014/main" id="{E6C79ABC-D3E6-C5F7-292A-732C62C5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828800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7">
            <a:extLst>
              <a:ext uri="{FF2B5EF4-FFF2-40B4-BE49-F238E27FC236}">
                <a16:creationId xmlns:a16="http://schemas.microsoft.com/office/drawing/2014/main" id="{A07FC6E0-22CA-2E8C-14B9-028913CF3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743200"/>
            <a:ext cx="1219200" cy="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686" name="Rectangle 8">
            <a:extLst>
              <a:ext uri="{FF2B5EF4-FFF2-40B4-BE49-F238E27FC236}">
                <a16:creationId xmlns:a16="http://schemas.microsoft.com/office/drawing/2014/main" id="{3ADB7056-8165-6565-5725-450DE28F0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057400"/>
            <a:ext cx="8620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solidFill>
                  <a:srgbClr val="E3284A"/>
                </a:solidFill>
              </a:rPr>
              <a:t>F.T.</a:t>
            </a:r>
          </a:p>
        </p:txBody>
      </p:sp>
      <p:sp>
        <p:nvSpPr>
          <p:cNvPr id="71687" name="Rectangle 9">
            <a:extLst>
              <a:ext uri="{FF2B5EF4-FFF2-40B4-BE49-F238E27FC236}">
                <a16:creationId xmlns:a16="http://schemas.microsoft.com/office/drawing/2014/main" id="{5514BFED-78D2-AAF7-4B46-16B13FBB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934200"/>
            <a:ext cx="7315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500">
                <a:solidFill>
                  <a:srgbClr val="000000"/>
                </a:solidFill>
                <a:latin typeface="Lucida Grande" panose="020B0600040502020204" pitchFamily="34" charset="0"/>
              </a:rPr>
              <a:t>Figs from www.cs.cf.ac.uk/Dave/Vision_lecture/Vision_lecture_caller.html and Krist et al. 2005 AJ 130, 2778</a:t>
            </a:r>
            <a:endParaRPr lang="en-GB" altLang="en-US" sz="130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71688" name="Picture 10">
            <a:extLst>
              <a:ext uri="{FF2B5EF4-FFF2-40B4-BE49-F238E27FC236}">
                <a16:creationId xmlns:a16="http://schemas.microsoft.com/office/drawing/2014/main" id="{278ED751-746E-50D0-F785-3FB2454F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2" t="11111" r="11040" b="61108"/>
          <a:stretch>
            <a:fillRect/>
          </a:stretch>
        </p:blipFill>
        <p:spPr bwMode="auto">
          <a:xfrm>
            <a:off x="5105400" y="4267200"/>
            <a:ext cx="26495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11">
            <a:extLst>
              <a:ext uri="{FF2B5EF4-FFF2-40B4-BE49-F238E27FC236}">
                <a16:creationId xmlns:a16="http://schemas.microsoft.com/office/drawing/2014/main" id="{C12347FD-073F-01DA-7696-1DA5F59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284663"/>
            <a:ext cx="2438400" cy="31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200"/>
              <a:t>HST image of star GGTau and its companion (logarithmic greyscale). Diffraction spikes etc. caused by e.g. struts in HST</a:t>
            </a:r>
            <a:r>
              <a:rPr lang="ja-JP" altLang="en-GB" sz="2200"/>
              <a:t>’</a:t>
            </a:r>
            <a:r>
              <a:rPr lang="en-GB" altLang="ja-JP" sz="2200"/>
              <a:t>s optics</a:t>
            </a:r>
            <a:endParaRPr lang="en-GB" altLang="en-US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AD0E04B-1022-48F4-164D-D65565497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572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Test your understanding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D762F98-0643-A7C8-730C-87F707E1B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3038" y="2362200"/>
            <a:ext cx="4862513" cy="3527309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Spitzer 24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m image of the GOODS-N field (left) is very high S/N and essentially at the diffraction limit. Can you use a Fourier-based deconvolution to increase the resolution? Assume the PSF is an Airy function.</a:t>
            </a:r>
          </a:p>
        </p:txBody>
      </p:sp>
      <p:pic>
        <p:nvPicPr>
          <p:cNvPr id="72707" name="Picture 4" descr="&#13;airy_demo.jpg                                                  0023EC83Macintosh HD                   BCFB972B:">
            <a:extLst>
              <a:ext uri="{FF2B5EF4-FFF2-40B4-BE49-F238E27FC236}">
                <a16:creationId xmlns:a16="http://schemas.microsoft.com/office/drawing/2014/main" id="{774F6588-84A8-3DD7-C0F3-8EA7ED8A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4184" r="22960" b="12828"/>
          <a:stretch>
            <a:fillRect/>
          </a:stretch>
        </p:blipFill>
        <p:spPr bwMode="auto">
          <a:xfrm>
            <a:off x="5257800" y="2362200"/>
            <a:ext cx="502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93F9D203-3B85-4DC8-BEF4-FCB6ADE3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504825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74524298-73F1-7334-5D9A-61E2189FF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74788"/>
            <a:ext cx="9410700" cy="5632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Moments of a PDF contain all the information on the PDF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s shape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Try statistics that use more than just the first moment, e.g. Kolmogorov-Smirnov</a:t>
            </a:r>
          </a:p>
          <a:p>
            <a:pPr eaLnBrk="1" hangingPunct="1"/>
            <a:r>
              <a:rPr lang="ja-JP" altLang="en-GB">
                <a:ea typeface="ＭＳ Ｐゴシック" panose="020B0600070205080204" pitchFamily="34" charset="-128"/>
              </a:rPr>
              <a:t>“</a:t>
            </a:r>
            <a:r>
              <a:rPr lang="en-GB" altLang="ja-JP">
                <a:ea typeface="ＭＳ Ｐゴシック" panose="020B0600070205080204" pitchFamily="34" charset="-128"/>
              </a:rPr>
              <a:t>Finding the min-</a:t>
            </a:r>
            <a:r>
              <a:rPr lang="en-GB" altLang="ja-JP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ja-JP" baseline="3000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ja-JP">
                <a:ea typeface="ＭＳ Ｐゴシック" panose="020B0600070205080204" pitchFamily="34" charset="-128"/>
              </a:rPr>
              <a:t> model everywhere</a:t>
            </a:r>
            <a:r>
              <a:rPr lang="ja-JP" altLang="en-GB">
                <a:ea typeface="ＭＳ Ｐゴシック" panose="020B0600070205080204" pitchFamily="34" charset="-128"/>
              </a:rPr>
              <a:t>”</a:t>
            </a:r>
            <a:r>
              <a:rPr lang="en-GB" altLang="ja-JP">
                <a:ea typeface="ＭＳ Ｐゴシック" panose="020B0600070205080204" pitchFamily="34" charset="-128"/>
              </a:rPr>
              <a:t> is equivalent to convolution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Convolution itself equivalent to a multiplication in Fourier space 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Many useful techniques are available for restoring the information suppressed in convolution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Impressive results can be had from model-dependent deconvolution but don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t forget the model dependence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48B5C94-3471-CA93-7D8B-EACEE33C9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D8C8FFC-F8BB-60C8-C58F-8CA54AD93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181600"/>
            <a:ext cx="9410700" cy="1787525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If we remove the high-frequency Fourier components and only keep the low resolution parts, we get a blurred duck. (Also note the ringing around the duck because we’</a:t>
            </a:r>
            <a:r>
              <a:rPr lang="en-GB" altLang="ja-JP" dirty="0">
                <a:ea typeface="ＭＳ Ｐゴシック" panose="020B0600070205080204" pitchFamily="34" charset="-128"/>
              </a:rPr>
              <a:t>ll come back to it at the end.)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999E304-86F1-1906-3B5B-DF7B2CDD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>
            <a:extLst>
              <a:ext uri="{FF2B5EF4-FFF2-40B4-BE49-F238E27FC236}">
                <a16:creationId xmlns:a16="http://schemas.microsoft.com/office/drawing/2014/main" id="{6DDD092E-DB8C-D558-9547-9BBB1E60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F83CA7E3-282F-3A38-2C1A-DFCE25049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A964FEB0-AECC-4A1C-FDD4-2C7A149BC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914400"/>
            <a:ext cx="9410700" cy="81121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Last thoughts</a:t>
            </a:r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89B40B55-75D5-9174-A81E-1641875F3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2362200"/>
            <a:ext cx="10044113" cy="4864100"/>
          </a:xfrm>
        </p:spPr>
        <p:txBody>
          <a:bodyPr/>
          <a:lstStyle/>
          <a:p>
            <a:pPr eaLnBrk="1" hangingPunct="1"/>
            <a:r>
              <a:rPr lang="en-GB" altLang="en-US" b="1">
                <a:ea typeface="ＭＳ Ｐゴシック" panose="020B0600070205080204" pitchFamily="34" charset="-128"/>
              </a:rPr>
              <a:t>60% of people believe in God</a:t>
            </a:r>
            <a:r>
              <a:rPr lang="en-GB" altLang="en-US">
                <a:ea typeface="ＭＳ Ｐゴシック" panose="020B0600070205080204" pitchFamily="34" charset="-128"/>
              </a:rPr>
              <a:t> (UK MORI poll 2003, </a:t>
            </a:r>
            <a:r>
              <a:rPr lang="en-GB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www.ipsos-mori.com/polls/2003/bbc-heavenandearth.shtml</a:t>
            </a:r>
            <a:r>
              <a:rPr lang="en-GB" altLang="en-US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b="1">
                <a:ea typeface="ＭＳ Ｐゴシック" panose="020B0600070205080204" pitchFamily="34" charset="-128"/>
              </a:rPr>
              <a:t>64% of people don’</a:t>
            </a:r>
            <a:r>
              <a:rPr lang="en-GB" altLang="ja-JP" b="1">
                <a:ea typeface="ＭＳ Ｐゴシック" panose="020B0600070205080204" pitchFamily="34" charset="-128"/>
              </a:rPr>
              <a:t>t trust statistics</a:t>
            </a:r>
            <a:r>
              <a:rPr lang="en-GB" altLang="ja-JP">
                <a:ea typeface="ＭＳ Ｐゴシック" panose="020B0600070205080204" pitchFamily="34" charset="-128"/>
              </a:rPr>
              <a:t> (UK ONS poll 2008, </a:t>
            </a:r>
            <a:r>
              <a:rPr lang="en-GB" altLang="ja-JP">
                <a:solidFill>
                  <a:srgbClr val="000000"/>
                </a:solidFill>
                <a:ea typeface="ＭＳ Ｐゴシック" panose="020B0600070205080204" pitchFamily="34" charset="-128"/>
              </a:rPr>
              <a:t>www.statistics.gov.uk/pdfdir/pco0308.pdf</a:t>
            </a:r>
            <a:r>
              <a:rPr lang="en-GB" altLang="ja-JP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b="1">
                <a:ea typeface="ＭＳ Ｐゴシック" panose="020B0600070205080204" pitchFamily="34" charset="-128"/>
              </a:rPr>
              <a:t>88.2% of statistics are made up on the spot</a:t>
            </a:r>
            <a:r>
              <a:rPr lang="en-GB" altLang="en-US">
                <a:ea typeface="ＭＳ Ｐゴシック" panose="020B0600070205080204" pitchFamily="34" charset="-128"/>
              </a:rPr>
              <a:t> (Vic Reeves, </a:t>
            </a:r>
            <a:r>
              <a:rPr lang="en-GB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news.bbc.co.uk/1/hi/uk/859476.stm)</a:t>
            </a:r>
            <a:r>
              <a:rPr lang="en-GB" altLang="en-US" sz="1300">
                <a:solidFill>
                  <a:srgbClr val="000000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F0CA3EC0-D948-9A7F-03AA-E1FBA4AAA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9934A0F-347B-6192-146C-AC5E3CFC8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9410700" cy="933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If we only have the high resolution terms of the Fourier transform, we only see the edges of the duck. 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3FA6F6C1-1887-0085-8F09-8AD823A9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F82F625-1383-FC34-5598-D5F20EAE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6">
            <a:extLst>
              <a:ext uri="{FF2B5EF4-FFF2-40B4-BE49-F238E27FC236}">
                <a16:creationId xmlns:a16="http://schemas.microsoft.com/office/drawing/2014/main" id="{52276F90-07D2-166C-DCC2-22AD77A7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BFAED20-E0BE-2A09-954B-A7184836B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D13E844-31DB-F0F9-E72F-06302D856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9410700" cy="933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If some of the Fourier data is missing, then features perpendicular to the missing parts are blurred. 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36B5D09-AB7D-5942-0896-522D8DAA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2557EB63-9EB6-2082-9582-F929631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1D7E5B74-4689-95E1-5267-15130F53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CCBB92D0-FC4E-20C6-5828-89D056226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7988"/>
            <a:ext cx="9410700" cy="8112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FEC271AD-C4E9-5099-1D12-DCF48A75D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9410700" cy="933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 cat and its Fourier transform (colours for phases, intensity for amplitudes)</a:t>
            </a: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E2AEA4F7-3E74-729D-F5D9-BCDE071A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>
            <a:extLst>
              <a:ext uri="{FF2B5EF4-FFF2-40B4-BE49-F238E27FC236}">
                <a16:creationId xmlns:a16="http://schemas.microsoft.com/office/drawing/2014/main" id="{50466D1D-AFD6-C601-7C89-30FDBD49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6">
            <a:extLst>
              <a:ext uri="{FF2B5EF4-FFF2-40B4-BE49-F238E27FC236}">
                <a16:creationId xmlns:a16="http://schemas.microsoft.com/office/drawing/2014/main" id="{569D6E9B-2FB8-5DE0-10D8-56E6431F1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6935788"/>
            <a:ext cx="6289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U PowerPoint">
  <a:themeElements>
    <a:clrScheme name="OU 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U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5208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000" b="0" i="0" u="none" strike="noStrike" cap="none" normalizeH="0" baseline="0">
            <a:ln>
              <a:noFill/>
            </a:ln>
            <a:solidFill>
              <a:srgbClr val="E3284A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5208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000" b="0" i="0" u="none" strike="noStrike" cap="none" normalizeH="0" baseline="0">
            <a:ln>
              <a:noFill/>
            </a:ln>
            <a:solidFill>
              <a:srgbClr val="E3284A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U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2">
        <a:dk1>
          <a:srgbClr val="000000"/>
        </a:dk1>
        <a:lt1>
          <a:srgbClr val="D60077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E8AABD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3">
        <a:dk1>
          <a:srgbClr val="000000"/>
        </a:dk1>
        <a:lt1>
          <a:srgbClr val="FFD100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E5A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4">
        <a:dk1>
          <a:srgbClr val="000000"/>
        </a:dk1>
        <a:lt1>
          <a:srgbClr val="9FAA00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CDD2AA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5">
        <a:dk1>
          <a:srgbClr val="000000"/>
        </a:dk1>
        <a:lt1>
          <a:srgbClr val="00AFAD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D4D3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6">
        <a:dk1>
          <a:srgbClr val="000000"/>
        </a:dk1>
        <a:lt1>
          <a:srgbClr val="5C705E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B5BBB6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7">
        <a:dk1>
          <a:srgbClr val="000000"/>
        </a:dk1>
        <a:lt1>
          <a:srgbClr val="EF6820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6B9AB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8">
        <a:dk1>
          <a:srgbClr val="000000"/>
        </a:dk1>
        <a:lt1>
          <a:srgbClr val="E3284A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EFACB1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 PowerPoint 9">
        <a:dk1>
          <a:srgbClr val="000000"/>
        </a:dk1>
        <a:lt1>
          <a:srgbClr val="856FB3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C2BBD6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OU PowerPoint</Template>
  <TotalTime>14687</TotalTime>
  <Words>4187</Words>
  <Application>Microsoft Macintosh PowerPoint</Application>
  <PresentationFormat>Custom</PresentationFormat>
  <Paragraphs>344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ＭＳ Ｐゴシック</vt:lpstr>
      <vt:lpstr>Symbol</vt:lpstr>
      <vt:lpstr>Times New Roman</vt:lpstr>
      <vt:lpstr>Courier New</vt:lpstr>
      <vt:lpstr>Times</vt:lpstr>
      <vt:lpstr>Lucida Grande</vt:lpstr>
      <vt:lpstr>OU PowerPoint</vt:lpstr>
      <vt:lpstr>Microsoft Equation</vt:lpstr>
      <vt:lpstr>Statistics in astronomy and physics</vt:lpstr>
      <vt:lpstr>Outline</vt:lpstr>
      <vt:lpstr>Basic stuff</vt:lpstr>
      <vt:lpstr>Basic stuff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What is kurtosis anyway? </vt:lpstr>
      <vt:lpstr>What is kurtosis anyway? </vt:lpstr>
      <vt:lpstr>Kolmogorov-Smirnov Test</vt:lpstr>
      <vt:lpstr>Kolmogorov-Smirnov Test</vt:lpstr>
      <vt:lpstr>Kolmogorov-Smirnov Test</vt:lpstr>
      <vt:lpstr>2-D Kolmogorov-Smirnov Test</vt:lpstr>
      <vt:lpstr>Matched filters</vt:lpstr>
      <vt:lpstr>Matched filters</vt:lpstr>
      <vt:lpstr>Matched filters</vt:lpstr>
      <vt:lpstr>Matched filters</vt:lpstr>
      <vt:lpstr>Matched filters</vt:lpstr>
      <vt:lpstr>Matched filters</vt:lpstr>
      <vt:lpstr>Matched filters</vt:lpstr>
      <vt:lpstr>Matched filters on clumpy backgrounds</vt:lpstr>
      <vt:lpstr>Matched filters on clumpy backgrounds</vt:lpstr>
      <vt:lpstr>Multi-resolution techniques</vt:lpstr>
      <vt:lpstr>Multi-resolution techniques</vt:lpstr>
      <vt:lpstr>Multi-resolution techniques</vt:lpstr>
      <vt:lpstr>Multi-resolution techniques</vt:lpstr>
      <vt:lpstr>Multi-resolution techniques</vt:lpstr>
      <vt:lpstr>PowerPoint Presentation</vt:lpstr>
      <vt:lpstr>Sampling theory</vt:lpstr>
      <vt:lpstr>Confusion limit </vt:lpstr>
      <vt:lpstr>Deconvolution </vt:lpstr>
      <vt:lpstr>Deconvolution - what went wrong?</vt:lpstr>
      <vt:lpstr>Deconvolution - what went wrong?</vt:lpstr>
      <vt:lpstr>The limits of deconvolution</vt:lpstr>
      <vt:lpstr>The limits of deconvolution</vt:lpstr>
      <vt:lpstr>CLEAN deconvolution</vt:lpstr>
      <vt:lpstr>CLEAN deconvolution</vt:lpstr>
      <vt:lpstr>CLEAN deconvolution</vt:lpstr>
      <vt:lpstr>CLEAN deconvolution</vt:lpstr>
      <vt:lpstr>CLEAN deconvolution</vt:lpstr>
      <vt:lpstr>Richardson-Lucy deconvolution</vt:lpstr>
      <vt:lpstr>Richardson-Lucy deconvolution</vt:lpstr>
      <vt:lpstr>Maximum Entropy deconvolution</vt:lpstr>
      <vt:lpstr>Maximum Entropy deconvolution</vt:lpstr>
      <vt:lpstr>Emerson-II deconvolution</vt:lpstr>
      <vt:lpstr>Emerson-II deconvolution</vt:lpstr>
      <vt:lpstr>MADMAP</vt:lpstr>
      <vt:lpstr>MADMAP</vt:lpstr>
      <vt:lpstr>Test your understanding</vt:lpstr>
      <vt:lpstr>Test your understanding</vt:lpstr>
      <vt:lpstr>Summary</vt:lpstr>
      <vt:lpstr>Last thoughts</vt:lpstr>
    </vt:vector>
  </TitlesOfParts>
  <Company>Open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SHADES paper VII (b)</dc:title>
  <dc:creator>AACS-PCST OEM Windows Install</dc:creator>
  <cp:lastModifiedBy>Stephen.Serjeant [he/him]</cp:lastModifiedBy>
  <cp:revision>378</cp:revision>
  <dcterms:created xsi:type="dcterms:W3CDTF">2009-11-17T13:02:40Z</dcterms:created>
  <dcterms:modified xsi:type="dcterms:W3CDTF">2023-04-25T09:33:43Z</dcterms:modified>
</cp:coreProperties>
</file>